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6" r:id="rId2"/>
    <p:sldMasterId id="2147483862" r:id="rId3"/>
    <p:sldMasterId id="2147484042" r:id="rId4"/>
    <p:sldMasterId id="2147484288" r:id="rId5"/>
    <p:sldMasterId id="2147484756" r:id="rId6"/>
  </p:sldMasterIdLst>
  <p:notesMasterIdLst>
    <p:notesMasterId r:id="rId101"/>
  </p:notesMasterIdLst>
  <p:sldIdLst>
    <p:sldId id="419" r:id="rId7"/>
    <p:sldId id="325" r:id="rId8"/>
    <p:sldId id="257" r:id="rId9"/>
    <p:sldId id="299" r:id="rId10"/>
    <p:sldId id="452" r:id="rId11"/>
    <p:sldId id="453" r:id="rId12"/>
    <p:sldId id="454" r:id="rId13"/>
    <p:sldId id="456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83" r:id="rId28"/>
    <p:sldId id="484" r:id="rId29"/>
    <p:sldId id="486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324" r:id="rId41"/>
    <p:sldId id="300" r:id="rId42"/>
    <p:sldId id="320" r:id="rId43"/>
    <p:sldId id="302" r:id="rId44"/>
    <p:sldId id="303" r:id="rId45"/>
    <p:sldId id="326" r:id="rId46"/>
    <p:sldId id="304" r:id="rId47"/>
    <p:sldId id="327" r:id="rId48"/>
    <p:sldId id="306" r:id="rId49"/>
    <p:sldId id="307" r:id="rId50"/>
    <p:sldId id="308" r:id="rId51"/>
    <p:sldId id="309" r:id="rId52"/>
    <p:sldId id="310" r:id="rId53"/>
    <p:sldId id="328" r:id="rId54"/>
    <p:sldId id="329" r:id="rId55"/>
    <p:sldId id="312" r:id="rId56"/>
    <p:sldId id="332" r:id="rId57"/>
    <p:sldId id="314" r:id="rId58"/>
    <p:sldId id="330" r:id="rId59"/>
    <p:sldId id="331" r:id="rId60"/>
    <p:sldId id="375" r:id="rId61"/>
    <p:sldId id="383" r:id="rId62"/>
    <p:sldId id="385" r:id="rId63"/>
    <p:sldId id="384" r:id="rId64"/>
    <p:sldId id="397" r:id="rId65"/>
    <p:sldId id="493" r:id="rId66"/>
    <p:sldId id="494" r:id="rId67"/>
    <p:sldId id="495" r:id="rId68"/>
    <p:sldId id="496" r:id="rId69"/>
    <p:sldId id="399" r:id="rId70"/>
    <p:sldId id="400" r:id="rId71"/>
    <p:sldId id="401" r:id="rId72"/>
    <p:sldId id="402" r:id="rId73"/>
    <p:sldId id="403" r:id="rId74"/>
    <p:sldId id="404" r:id="rId75"/>
    <p:sldId id="487" r:id="rId76"/>
    <p:sldId id="506" r:id="rId77"/>
    <p:sldId id="507" r:id="rId78"/>
    <p:sldId id="497" r:id="rId79"/>
    <p:sldId id="498" r:id="rId80"/>
    <p:sldId id="499" r:id="rId81"/>
    <p:sldId id="500" r:id="rId82"/>
    <p:sldId id="491" r:id="rId83"/>
    <p:sldId id="488" r:id="rId84"/>
    <p:sldId id="489" r:id="rId85"/>
    <p:sldId id="490" r:id="rId86"/>
    <p:sldId id="492" r:id="rId87"/>
    <p:sldId id="407" r:id="rId88"/>
    <p:sldId id="412" r:id="rId89"/>
    <p:sldId id="413" r:id="rId90"/>
    <p:sldId id="414" r:id="rId91"/>
    <p:sldId id="415" r:id="rId92"/>
    <p:sldId id="416" r:id="rId93"/>
    <p:sldId id="417" r:id="rId94"/>
    <p:sldId id="502" r:id="rId95"/>
    <p:sldId id="503" r:id="rId96"/>
    <p:sldId id="504" r:id="rId97"/>
    <p:sldId id="505" r:id="rId98"/>
    <p:sldId id="501" r:id="rId99"/>
    <p:sldId id="418" r:id="rId10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DA4"/>
    <a:srgbClr val="E5F99D"/>
    <a:srgbClr val="CACAEE"/>
    <a:srgbClr val="0080AA"/>
    <a:srgbClr val="9494DC"/>
    <a:srgbClr val="8181D5"/>
    <a:srgbClr val="FFFF66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ABC15A-F9E4-4160-939E-37CA2729367D}" v="4" dt="2021-09-08T05:11:35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0" autoAdjust="0"/>
    <p:restoredTop sz="94683" autoAdjust="0"/>
  </p:normalViewPr>
  <p:slideViewPr>
    <p:cSldViewPr>
      <p:cViewPr varScale="1">
        <p:scale>
          <a:sx n="81" d="100"/>
          <a:sy n="81" d="100"/>
        </p:scale>
        <p:origin x="1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2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07" Type="http://schemas.microsoft.com/office/2015/10/relationships/revisionInfo" Target="revisionInfo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microsoft.com/office/2016/11/relationships/changesInfo" Target="changesInfos/changesInfo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asat Khan" userId="826ac62dfbb52e43" providerId="LiveId" clId="{9AABC15A-F9E4-4160-939E-37CA2729367D}"/>
    <pc:docChg chg="undo custSel addSld delSld modSld">
      <pc:chgData name="Riasat Khan" userId="826ac62dfbb52e43" providerId="LiveId" clId="{9AABC15A-F9E4-4160-939E-37CA2729367D}" dt="2021-09-08T06:51:16.229" v="25" actId="2890"/>
      <pc:docMkLst>
        <pc:docMk/>
      </pc:docMkLst>
      <pc:sldChg chg="delSp modSp modAnim">
        <pc:chgData name="Riasat Khan" userId="826ac62dfbb52e43" providerId="LiveId" clId="{9AABC15A-F9E4-4160-939E-37CA2729367D}" dt="2021-09-08T05:11:35.097" v="18" actId="732"/>
        <pc:sldMkLst>
          <pc:docMk/>
          <pc:sldMk cId="0" sldId="417"/>
        </pc:sldMkLst>
        <pc:picChg chg="del mod">
          <ac:chgData name="Riasat Khan" userId="826ac62dfbb52e43" providerId="LiveId" clId="{9AABC15A-F9E4-4160-939E-37CA2729367D}" dt="2021-09-08T05:11:21.916" v="16" actId="478"/>
          <ac:picMkLst>
            <pc:docMk/>
            <pc:sldMk cId="0" sldId="417"/>
            <ac:picMk id="6" creationId="{00000000-0000-0000-0000-000000000000}"/>
          </ac:picMkLst>
        </pc:picChg>
        <pc:picChg chg="mod">
          <ac:chgData name="Riasat Khan" userId="826ac62dfbb52e43" providerId="LiveId" clId="{9AABC15A-F9E4-4160-939E-37CA2729367D}" dt="2021-09-08T05:11:35.097" v="18" actId="732"/>
          <ac:picMkLst>
            <pc:docMk/>
            <pc:sldMk cId="0" sldId="417"/>
            <ac:picMk id="198659" creationId="{00000000-0000-0000-0000-000000000000}"/>
          </ac:picMkLst>
        </pc:picChg>
      </pc:sldChg>
      <pc:sldChg chg="new">
        <pc:chgData name="Riasat Khan" userId="826ac62dfbb52e43" providerId="LiveId" clId="{9AABC15A-F9E4-4160-939E-37CA2729367D}" dt="2021-09-06T05:24:21.987" v="0" actId="680"/>
        <pc:sldMkLst>
          <pc:docMk/>
          <pc:sldMk cId="4262278192" sldId="493"/>
        </pc:sldMkLst>
      </pc:sldChg>
      <pc:sldChg chg="new">
        <pc:chgData name="Riasat Khan" userId="826ac62dfbb52e43" providerId="LiveId" clId="{9AABC15A-F9E4-4160-939E-37CA2729367D}" dt="2021-09-06T05:24:24.537" v="1" actId="680"/>
        <pc:sldMkLst>
          <pc:docMk/>
          <pc:sldMk cId="1694436600" sldId="494"/>
        </pc:sldMkLst>
      </pc:sldChg>
      <pc:sldChg chg="new">
        <pc:chgData name="Riasat Khan" userId="826ac62dfbb52e43" providerId="LiveId" clId="{9AABC15A-F9E4-4160-939E-37CA2729367D}" dt="2021-09-06T05:45:33.187" v="2" actId="680"/>
        <pc:sldMkLst>
          <pc:docMk/>
          <pc:sldMk cId="1299243633" sldId="495"/>
        </pc:sldMkLst>
      </pc:sldChg>
      <pc:sldChg chg="new">
        <pc:chgData name="Riasat Khan" userId="826ac62dfbb52e43" providerId="LiveId" clId="{9AABC15A-F9E4-4160-939E-37CA2729367D}" dt="2021-09-06T05:45:35.846" v="3" actId="680"/>
        <pc:sldMkLst>
          <pc:docMk/>
          <pc:sldMk cId="571908518" sldId="496"/>
        </pc:sldMkLst>
      </pc:sldChg>
      <pc:sldChg chg="new del">
        <pc:chgData name="Riasat Khan" userId="826ac62dfbb52e43" providerId="LiveId" clId="{9AABC15A-F9E4-4160-939E-37CA2729367D}" dt="2021-09-08T05:08:10.759" v="9" actId="47"/>
        <pc:sldMkLst>
          <pc:docMk/>
          <pc:sldMk cId="1411980738" sldId="497"/>
        </pc:sldMkLst>
      </pc:sldChg>
      <pc:sldChg chg="new">
        <pc:chgData name="Riasat Khan" userId="826ac62dfbb52e43" providerId="LiveId" clId="{9AABC15A-F9E4-4160-939E-37CA2729367D}" dt="2021-09-08T05:08:55.089" v="10" actId="680"/>
        <pc:sldMkLst>
          <pc:docMk/>
          <pc:sldMk cId="1541755697" sldId="497"/>
        </pc:sldMkLst>
      </pc:sldChg>
      <pc:sldChg chg="new del">
        <pc:chgData name="Riasat Khan" userId="826ac62dfbb52e43" providerId="LiveId" clId="{9AABC15A-F9E4-4160-939E-37CA2729367D}" dt="2021-09-06T07:01:05.775" v="5" actId="680"/>
        <pc:sldMkLst>
          <pc:docMk/>
          <pc:sldMk cId="3459472902" sldId="497"/>
        </pc:sldMkLst>
      </pc:sldChg>
      <pc:sldChg chg="new">
        <pc:chgData name="Riasat Khan" userId="826ac62dfbb52e43" providerId="LiveId" clId="{9AABC15A-F9E4-4160-939E-37CA2729367D}" dt="2021-09-08T05:08:57.039" v="11" actId="680"/>
        <pc:sldMkLst>
          <pc:docMk/>
          <pc:sldMk cId="1335893627" sldId="498"/>
        </pc:sldMkLst>
      </pc:sldChg>
      <pc:sldChg chg="new del">
        <pc:chgData name="Riasat Khan" userId="826ac62dfbb52e43" providerId="LiveId" clId="{9AABC15A-F9E4-4160-939E-37CA2729367D}" dt="2021-09-08T05:08:10.759" v="9" actId="47"/>
        <pc:sldMkLst>
          <pc:docMk/>
          <pc:sldMk cId="3015524107" sldId="498"/>
        </pc:sldMkLst>
      </pc:sldChg>
      <pc:sldChg chg="new">
        <pc:chgData name="Riasat Khan" userId="826ac62dfbb52e43" providerId="LiveId" clId="{9AABC15A-F9E4-4160-939E-37CA2729367D}" dt="2021-09-08T05:09:01.256" v="12" actId="680"/>
        <pc:sldMkLst>
          <pc:docMk/>
          <pc:sldMk cId="2471600491" sldId="499"/>
        </pc:sldMkLst>
      </pc:sldChg>
      <pc:sldChg chg="new del">
        <pc:chgData name="Riasat Khan" userId="826ac62dfbb52e43" providerId="LiveId" clId="{9AABC15A-F9E4-4160-939E-37CA2729367D}" dt="2021-09-08T05:08:10.759" v="9" actId="47"/>
        <pc:sldMkLst>
          <pc:docMk/>
          <pc:sldMk cId="2629270715" sldId="499"/>
        </pc:sldMkLst>
      </pc:sldChg>
      <pc:sldChg chg="new">
        <pc:chgData name="Riasat Khan" userId="826ac62dfbb52e43" providerId="LiveId" clId="{9AABC15A-F9E4-4160-939E-37CA2729367D}" dt="2021-09-08T05:09:03.519" v="13" actId="680"/>
        <pc:sldMkLst>
          <pc:docMk/>
          <pc:sldMk cId="1051662469" sldId="500"/>
        </pc:sldMkLst>
      </pc:sldChg>
      <pc:sldChg chg="add">
        <pc:chgData name="Riasat Khan" userId="826ac62dfbb52e43" providerId="LiveId" clId="{9AABC15A-F9E4-4160-939E-37CA2729367D}" dt="2021-09-08T05:09:29.654" v="14" actId="2890"/>
        <pc:sldMkLst>
          <pc:docMk/>
          <pc:sldMk cId="1947240931" sldId="501"/>
        </pc:sldMkLst>
      </pc:sldChg>
      <pc:sldChg chg="new">
        <pc:chgData name="Riasat Khan" userId="826ac62dfbb52e43" providerId="LiveId" clId="{9AABC15A-F9E4-4160-939E-37CA2729367D}" dt="2021-09-08T05:11:40.364" v="19" actId="680"/>
        <pc:sldMkLst>
          <pc:docMk/>
          <pc:sldMk cId="1199851229" sldId="502"/>
        </pc:sldMkLst>
      </pc:sldChg>
      <pc:sldChg chg="new">
        <pc:chgData name="Riasat Khan" userId="826ac62dfbb52e43" providerId="LiveId" clId="{9AABC15A-F9E4-4160-939E-37CA2729367D}" dt="2021-09-08T05:11:42.841" v="20" actId="680"/>
        <pc:sldMkLst>
          <pc:docMk/>
          <pc:sldMk cId="666902116" sldId="503"/>
        </pc:sldMkLst>
      </pc:sldChg>
      <pc:sldChg chg="new">
        <pc:chgData name="Riasat Khan" userId="826ac62dfbb52e43" providerId="LiveId" clId="{9AABC15A-F9E4-4160-939E-37CA2729367D}" dt="2021-09-08T05:11:45.379" v="21" actId="680"/>
        <pc:sldMkLst>
          <pc:docMk/>
          <pc:sldMk cId="2934895366" sldId="504"/>
        </pc:sldMkLst>
      </pc:sldChg>
      <pc:sldChg chg="new">
        <pc:chgData name="Riasat Khan" userId="826ac62dfbb52e43" providerId="LiveId" clId="{9AABC15A-F9E4-4160-939E-37CA2729367D}" dt="2021-09-08T05:11:47.625" v="22" actId="680"/>
        <pc:sldMkLst>
          <pc:docMk/>
          <pc:sldMk cId="1743561332" sldId="505"/>
        </pc:sldMkLst>
      </pc:sldChg>
      <pc:sldChg chg="delSp add mod">
        <pc:chgData name="Riasat Khan" userId="826ac62dfbb52e43" providerId="LiveId" clId="{9AABC15A-F9E4-4160-939E-37CA2729367D}" dt="2021-09-08T05:45:51.715" v="24" actId="478"/>
        <pc:sldMkLst>
          <pc:docMk/>
          <pc:sldMk cId="1953846641" sldId="506"/>
        </pc:sldMkLst>
        <pc:spChg chg="del">
          <ac:chgData name="Riasat Khan" userId="826ac62dfbb52e43" providerId="LiveId" clId="{9AABC15A-F9E4-4160-939E-37CA2729367D}" dt="2021-09-08T05:45:51.715" v="24" actId="478"/>
          <ac:spMkLst>
            <pc:docMk/>
            <pc:sldMk cId="1953846641" sldId="506"/>
            <ac:spMk id="8" creationId="{00000000-0000-0000-0000-000000000000}"/>
          </ac:spMkLst>
        </pc:spChg>
      </pc:sldChg>
      <pc:sldChg chg="add">
        <pc:chgData name="Riasat Khan" userId="826ac62dfbb52e43" providerId="LiveId" clId="{9AABC15A-F9E4-4160-939E-37CA2729367D}" dt="2021-09-08T06:51:16.229" v="25" actId="2890"/>
        <pc:sldMkLst>
          <pc:docMk/>
          <pc:sldMk cId="1398563119" sldId="50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2C9F0971-BEEA-4B5D-8CBC-9823652498EC}" type="datetimeFigureOut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61D8DD6-C8AC-480E-BA22-D08112BF28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548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1D8DD6-C8AC-480E-BA22-D08112BF285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0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00D6EB0-3A19-4E8C-B24F-16B246E9E153}" type="slidenum">
              <a:rPr lang="en-US" altLang="en-US" smtClean="0">
                <a:solidFill>
                  <a:srgbClr val="000000"/>
                </a:solidFill>
              </a:rPr>
              <a:pPr/>
              <a:t>5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4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E6C705-93A3-4F8A-8F35-0537D8209AF9}" type="slidenum">
              <a:rPr lang="en-US" altLang="en-US" smtClean="0">
                <a:solidFill>
                  <a:srgbClr val="000000"/>
                </a:solidFill>
              </a:rPr>
              <a:pPr/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51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3C3BA4-AF54-4EDB-8061-F324C400DB42}" type="slidenum">
              <a:rPr lang="en-US" altLang="en-US" smtClean="0">
                <a:solidFill>
                  <a:srgbClr val="000000"/>
                </a:solidFill>
              </a:rPr>
              <a:pPr/>
              <a:t>57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E2FC96B-01FB-44EF-9F9D-FA2EB8F43629}" type="slidenum">
              <a:rPr lang="en-US" altLang="en-US" smtClean="0"/>
              <a:pPr/>
              <a:t>66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063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E0DA5A-0695-43D9-A922-5967457EDD75}" type="slidenum">
              <a:rPr lang="en-US" altLang="en-US" smtClean="0"/>
              <a:pPr/>
              <a:t>94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414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tIns="45720" bIns="45720"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5871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9613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9547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9547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76657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B8465B-5F15-4501-B152-5C3E68CDD8AF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128C1F4-EA11-445D-8501-E2C4D44E36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8674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AA428FB-B8C2-41A6-87A3-D336EF8DACB8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EF2CE06-1F0E-4B96-9541-367397EC9C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96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9BC6022-C811-43DD-AF88-19051B705F11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3E33398-38CA-4EF8-AE9C-4A940A7080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9422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124787C-9D5B-4F68-B3BB-326B2CDE0958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3FC3411-4018-4743-B708-3984D88406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9327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E020C9E-B294-4C9F-90F4-3A53ADDF51E0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0697FE6-8D23-4E05-B328-49E171D297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3061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04ABE8A-7005-4D7A-9646-ED7F44FD7627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0B5E563-0E00-4A83-A992-09EA0DDAA7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27787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36115BF-1C81-42C0-82C2-B45C5CBFE0D9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12120A5-64BC-4AB9-A7AF-F2FC5C90808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1720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055B7DB-1FEF-465B-A27A-B8413BA27BC0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C9C6F42-690C-4EC4-BBEB-FC5516777C4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73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14088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78B6B8C-F0CD-4DCB-B36A-B072D295E249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BAD85C5-8F27-48C6-9622-B3FC4D117C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5724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58B3FC0-CF56-443F-8517-614D4D81810A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7947D6E-2F47-4D61-BE05-8F93C53CAF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2750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B203560-6A2F-486B-BDE3-37331BC106DB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2FDF97E-33F0-489E-AC07-D05726E11BA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45896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1753F52-D2FB-47BA-BB99-0B137063239A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D5CEF36-4AAE-4D10-A84E-A8F6805882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219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158A8EE-D034-4888-9008-52463190C0FB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12D16F1-24BA-4F79-89E8-C6940F0D39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6019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BD9D973-970E-4F76-8AF6-B30C72C60F35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7580128-3A51-4322-A71C-7A134931111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34247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116207B-9D61-45E6-B6A8-B55BC8887DD9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BCF6095-4E50-423B-B320-0C390F5404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92321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C950909-1D47-426E-B374-40A24CEAF09B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042E65D-D24A-4380-B097-6440BE4F292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3478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66A772C-1943-45CF-BE99-B5A22FC92BA0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8CF1953-300F-4900-8D4A-C9299ACEE35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1834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5681A2F-C1A3-4626-B1F0-9CE02A0CEAA0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036590C-16C3-4B3F-A885-A1B063DFDD0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7605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6458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637409D-19A1-446C-806A-41FA84E71859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F3B7136-C9C0-41B0-A69A-491A05B2E5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6526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1172201-C623-4173-A424-FCE60D2C716B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981EDEF-95C2-479C-BDF8-FB6E8C6328E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7451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9E71851-9E7B-4FEF-8F10-02A6CAC7240C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51BB342-BAAC-441A-9BE5-6B4C0AEC85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74811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AE11D83-D339-45A6-BB04-7CF0BF9F4D5F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AAD0403-5AF6-405B-96D7-D1158E80C9E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22030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8F4EE23-D1B3-44D2-9431-D030D3FEAFB4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792ED69-7A04-441A-8F03-9CDB4B3F54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196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CAEF02F-A9EA-4F88-B8F7-10C17859D38C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12BBE9B-4C7C-4B50-9727-529972C94A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446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7B62BFA-836C-4EB6-897F-0F5650E9ACAE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F120603-CF1E-4EF1-AFB5-4191D66610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51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319BCB7-D8B8-490A-8A6A-CF010B56CFAC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C966FA2-40F6-4458-A0D2-75CBC09529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753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7B0FB27-CBD7-4ACA-9219-8E526F32E713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CD467A3-571B-497D-8DFC-96B8E532BB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97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0EAAEFA-98A7-4781-872F-6F057B43EE9F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D11F647-0EAE-4416-88DA-389E850642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66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9525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9525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48509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8A5154B-2972-46C6-9008-72B7A5F09DB4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9E5FFAF-1243-414A-BDA8-6F58B6839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356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9C22340-58BA-4EBB-A3FA-BB70C4A95A63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8259826-42FB-4F5E-9D05-E9B0E04617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165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24B9A1F-6EFD-41AC-A563-7EE736E0FD49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8BB0330-0001-453B-A696-72AF899D9B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803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8F6911E-A3E0-4D8F-A953-3F0F0E5F57A4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96F148F-4DED-40D4-B454-73C3FB9526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48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83A9237-7995-47D8-9375-2A190015D403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90E5FBF-43A3-4A4E-8016-4392FDA84E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7272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FA11ED8-64A3-4161-8E49-57353FE3851A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F31796F-89C8-49E4-BF1A-E65102D550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813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395B412-6A47-4171-87A2-12884C3FAD46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CF568F0-1DEE-4847-A7A9-9EC6C1506E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2617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188B197-C26F-48CB-B921-A4817A0F3E82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4AC1FD04-A286-4832-9BBC-6C92838464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179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6F2B1CC-35DF-4AB6-928A-9E34966DCCA2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B763980-0C6E-4B5E-BB3E-B2946C9C0F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0535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833F91F-F13E-4F06-91C8-6621CE2ACB0B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1291BB-62E1-449D-9161-28BFEA021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5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87602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02C0301-6507-45B9-BA6E-F820A785184B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637B9A-BC26-440D-B1A4-62AAB2CA34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3865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37DAFE1-01BE-4803-9D01-2B78DCA53688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5FBC35F-3CD4-4583-9533-8C0F3A511F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37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C1014BC-B276-454B-A8EA-C248544EBF49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493C74F-6D4E-49E4-9737-4E5D8A69FB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348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638F3963-2619-4430-9B31-47B8348BF2D2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D87A175-55AD-4A43-AB0E-F0DD382C2E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332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3085278-71CA-4EDE-B033-0A93A57CD306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1F5017F-CD1C-4610-8A0D-7F6124E108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40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96A77A8-9E30-4067-8220-B5706A4C7A01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9502BAD-29EA-4C46-A396-965ADBDDAD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674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69332D6-09E8-4041-98CB-143D012CB753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899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97FED86-EAD7-4EED-A6C7-14D0C656FA46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7007F45B-F02E-41A8-83B0-8A306B7A96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5862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DACE40C-8E53-4AA8-81A0-73194A61FF3C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34D2CA8-7495-41BA-BB76-172F7C2B8E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9526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2BC82DD-BC90-4FB2-91CC-9C2A949E9EBD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C9C8F12-96DD-4CD5-8380-4E6315D3DD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09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176427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CE21E09D-D230-43D3-92B1-A7B3C687D5DB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1409A79B-DEF9-4304-AB45-9D716AF88F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880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218D82D-C577-4CE1-BCA4-EFB42A97BCD5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548AE3D-8D53-4FA8-B03D-5FE6112D0B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066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7CEF3E7-D8F3-484C-AA88-C8C9F900BBE4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1C6AF3E-D34F-476E-96F4-817F543C43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835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0467424-4337-459E-B8F0-66E278AE20C8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1593CAF-35CA-4EA7-BD87-9705DC888E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374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8CAF2087-1966-4F7D-BA8B-3733EF7CEC88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F0530F5-266D-4E99-80DF-7E475B2840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950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6A7D419-B51E-4FE3-824C-B7374185304A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A8DCBCA-7011-47C4-8BB6-71CBC5792A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842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021822AC-1414-4254-8DA3-6086D936C64E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DD3345FD-2DC7-43E6-94C0-72A3E07DBF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95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5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878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7305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080A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rgb-blu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97613"/>
            <a:ext cx="91440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9525"/>
            <a:ext cx="822960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8" r:id="rId1"/>
    <p:sldLayoutId id="2147485178" r:id="rId2"/>
    <p:sldLayoutId id="2147485179" r:id="rId3"/>
    <p:sldLayoutId id="2147485180" r:id="rId4"/>
    <p:sldLayoutId id="2147485181" r:id="rId5"/>
    <p:sldLayoutId id="2147485182" r:id="rId6"/>
    <p:sldLayoutId id="2147485183" r:id="rId7"/>
    <p:sldLayoutId id="2147485184" r:id="rId8"/>
    <p:sldLayoutId id="2147485185" r:id="rId9"/>
    <p:sldLayoutId id="2147485186" r:id="rId10"/>
    <p:sldLayoutId id="2147485187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E914F05-5CE3-41F7-8D2F-1B229848CF2A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C24C928-2482-4711-A290-ECF106378E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89" r:id="rId1"/>
    <p:sldLayoutId id="2147485190" r:id="rId2"/>
    <p:sldLayoutId id="2147485191" r:id="rId3"/>
    <p:sldLayoutId id="2147485192" r:id="rId4"/>
    <p:sldLayoutId id="2147485193" r:id="rId5"/>
    <p:sldLayoutId id="2147485194" r:id="rId6"/>
    <p:sldLayoutId id="2147485195" r:id="rId7"/>
    <p:sldLayoutId id="2147485196" r:id="rId8"/>
    <p:sldLayoutId id="2147485197" r:id="rId9"/>
    <p:sldLayoutId id="2147485198" r:id="rId10"/>
    <p:sldLayoutId id="214748519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33E3718-84C6-4A75-9D40-90C4556D94F3}" type="datetime1">
              <a:rPr lang="en-US" altLang="en-US"/>
              <a:pPr>
                <a:defRPr/>
              </a:pPr>
              <a:t>9/8/2021</a:t>
            </a:fld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DB30126-EFB0-451A-862E-81D66F2229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00" r:id="rId1"/>
    <p:sldLayoutId id="2147485201" r:id="rId2"/>
    <p:sldLayoutId id="2147485202" r:id="rId3"/>
    <p:sldLayoutId id="2147485203" r:id="rId4"/>
    <p:sldLayoutId id="2147485204" r:id="rId5"/>
    <p:sldLayoutId id="2147485205" r:id="rId6"/>
    <p:sldLayoutId id="2147485206" r:id="rId7"/>
    <p:sldLayoutId id="2147485207" r:id="rId8"/>
    <p:sldLayoutId id="2147485208" r:id="rId9"/>
    <p:sldLayoutId id="2147485209" r:id="rId10"/>
    <p:sldLayoutId id="214748521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CDABE8B6-CC4E-4127-AB18-B250F0929E63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F896A8D4-D79D-4978-959E-768D761BC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11" r:id="rId1"/>
    <p:sldLayoutId id="2147485212" r:id="rId2"/>
    <p:sldLayoutId id="2147485213" r:id="rId3"/>
    <p:sldLayoutId id="2147485214" r:id="rId4"/>
    <p:sldLayoutId id="2147485215" r:id="rId5"/>
    <p:sldLayoutId id="2147485216" r:id="rId6"/>
    <p:sldLayoutId id="2147485217" r:id="rId7"/>
    <p:sldLayoutId id="2147485218" r:id="rId8"/>
    <p:sldLayoutId id="2147485219" r:id="rId9"/>
    <p:sldLayoutId id="2147485220" r:id="rId10"/>
    <p:sldLayoutId id="2147485221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0B355B96-1940-4A2C-B7CB-DDFE20E57832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9CB15551-9A8F-431E-97E2-12C6F17738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22" r:id="rId1"/>
    <p:sldLayoutId id="2147485223" r:id="rId2"/>
    <p:sldLayoutId id="2147485224" r:id="rId3"/>
    <p:sldLayoutId id="2147485225" r:id="rId4"/>
    <p:sldLayoutId id="2147485226" r:id="rId5"/>
    <p:sldLayoutId id="2147485227" r:id="rId6"/>
    <p:sldLayoutId id="2147485228" r:id="rId7"/>
    <p:sldLayoutId id="2147485229" r:id="rId8"/>
    <p:sldLayoutId id="2147485230" r:id="rId9"/>
    <p:sldLayoutId id="2147485231" r:id="rId10"/>
    <p:sldLayoutId id="2147485232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81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516FB624-A0D2-4383-9FE5-7EC6594359E0}" type="datetime1">
              <a:rPr lang="en-US"/>
              <a:pPr>
                <a:defRPr/>
              </a:pPr>
              <a:t>9/8/2021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</a:defRPr>
            </a:lvl1pPr>
          </a:lstStyle>
          <a:p>
            <a:pPr>
              <a:defRPr/>
            </a:pPr>
            <a:fld id="{57DA0F43-9554-4D63-93FA-8BFB148066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255" r:id="rId1"/>
    <p:sldLayoutId id="2147485256" r:id="rId2"/>
    <p:sldLayoutId id="2147485257" r:id="rId3"/>
    <p:sldLayoutId id="2147485258" r:id="rId4"/>
    <p:sldLayoutId id="2147485259" r:id="rId5"/>
    <p:sldLayoutId id="2147485260" r:id="rId6"/>
    <p:sldLayoutId id="2147485261" r:id="rId7"/>
    <p:sldLayoutId id="2147485262" r:id="rId8"/>
    <p:sldLayoutId id="2147485263" r:id="rId9"/>
    <p:sldLayoutId id="2147485264" r:id="rId10"/>
    <p:sldLayoutId id="2147485265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wmf"/><Relationship Id="rId4" Type="http://schemas.openxmlformats.org/officeDocument/2006/relationships/oleObject" Target="../embeddings/oleObject7.bin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7.png"/><Relationship Id="rId7" Type="http://schemas.openxmlformats.org/officeDocument/2006/relationships/image" Target="../media/image94.png"/><Relationship Id="rId12" Type="http://schemas.openxmlformats.org/officeDocument/2006/relationships/image" Target="../media/image10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4.png"/><Relationship Id="rId5" Type="http://schemas.openxmlformats.org/officeDocument/2006/relationships/image" Target="../media/image99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29.wmf"/><Relationship Id="rId7" Type="http://schemas.openxmlformats.org/officeDocument/2006/relationships/image" Target="../media/image131.wmf"/><Relationship Id="rId12" Type="http://schemas.openxmlformats.org/officeDocument/2006/relationships/image" Target="../media/image128.jpe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33.wmf"/><Relationship Id="rId5" Type="http://schemas.openxmlformats.org/officeDocument/2006/relationships/image" Target="../media/image130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32.w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Field-Effect Transistors</a:t>
            </a:r>
            <a:endParaRPr lang="en-US" dirty="0"/>
          </a:p>
        </p:txBody>
      </p:sp>
      <p:sp>
        <p:nvSpPr>
          <p:cNvPr id="9011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b="1" dirty="0"/>
              <a:t>Topic 6 (Chapter 6)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4"/>
          <p:cNvSpPr>
            <a:spLocks noChangeArrowheads="1"/>
          </p:cNvSpPr>
          <p:nvPr/>
        </p:nvSpPr>
        <p:spPr bwMode="auto">
          <a:xfrm>
            <a:off x="457200" y="76200"/>
            <a:ext cx="82296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  <a:latin typeface="Arial" panose="020B0604020202020204" pitchFamily="34" charset="0"/>
              </a:rPr>
              <a:t>The enhancement-type NMOS transistor with a positive voltage applied to the gate</a:t>
            </a:r>
          </a:p>
        </p:txBody>
      </p:sp>
      <p:pic>
        <p:nvPicPr>
          <p:cNvPr id="146435" name="Picture 6" descr="se05F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95400"/>
            <a:ext cx="6143625" cy="464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90513" y="6057900"/>
            <a:ext cx="8610600" cy="4603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B0F0"/>
                </a:solidFill>
              </a:rPr>
              <a:t>An </a:t>
            </a:r>
            <a:r>
              <a:rPr lang="en-US" altLang="en-US" sz="2400" i="1">
                <a:solidFill>
                  <a:srgbClr val="00B0F0"/>
                </a:solidFill>
              </a:rPr>
              <a:t>n </a:t>
            </a:r>
            <a:r>
              <a:rPr lang="en-US" altLang="en-US" sz="2400">
                <a:solidFill>
                  <a:srgbClr val="00B0F0"/>
                </a:solidFill>
              </a:rPr>
              <a:t>channel is induced at the top of the substrate beneath the gate</a:t>
            </a:r>
          </a:p>
        </p:txBody>
      </p:sp>
    </p:spTree>
    <p:extLst>
      <p:ext uri="{BB962C8B-B14F-4D97-AF65-F5344CB8AC3E}">
        <p14:creationId xmlns:p14="http://schemas.microsoft.com/office/powerpoint/2010/main" val="250213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blipFill rotWithShape="0">
            <a:blip r:embed="rId2"/>
            <a:stretch>
              <a:fillRect b="-8511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en-US">
                <a:noFill/>
              </a:rPr>
              <a:t>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0"/>
                <a:ext cx="8229600" cy="4525963"/>
              </a:xfrm>
              <a:blipFill rotWithShape="0">
                <a:blip r:embed="rId3"/>
                <a:stretch>
                  <a:fillRect l="-1704" t="-1752" b="-6604"/>
                </a:stretch>
              </a:blipFill>
            </p:spPr>
            <p:txBody>
              <a:bodyPr/>
              <a:lstStyle/>
              <a:p>
                <a:pPr eaLnBrk="1" hangingPunct="1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noFill/>
                            <a:latin typeface="Cambria Math" panose="02040503050406030204" pitchFamily="18" charset="0"/>
                          </a:rPr>
                        </m:ctrlPr>
                      </m:sSubPr>
                      <m:e/>
                      <m:sub/>
                    </m:sSub>
                  </m:oMath>
                </a14:m>
                <a:r>
                  <a:rPr lang="en-US" dirty="0">
                    <a:noFill/>
                  </a:rPr>
                  <a:t> 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noFill/>
                            <a:latin typeface="Cambria Math" panose="02040503050406030204" pitchFamily="18" charset="0"/>
                          </a:rPr>
                        </m:ctrlPr>
                      </m:sSubPr>
                      <m:e/>
                      <m:sub/>
                    </m:sSub>
                    <m:sSub>
                      <m:sSubPr>
                        <m:ctrlPr>
                          <a:rPr lang="en-US" i="1" smtClean="0">
                            <a:noFill/>
                            <a:latin typeface="Cambria Math" panose="02040503050406030204" pitchFamily="18" charset="0"/>
                          </a:rPr>
                        </m:ctrlPr>
                      </m:sSubPr>
                      <m:e/>
                      <m:sub/>
                    </m:sSub>
                    <m:r>
                      <a:rPr lang="en-US" b="0" i="1" smtClean="0">
                        <a:noFill/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>
                  <a:noFill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0"/>
                <a:ext cx="8229600" cy="4525963"/>
              </a:xfrm>
              <a:blipFill rotWithShape="0">
                <a:blip r:embed="rId4"/>
                <a:stretch>
                  <a:fillRect/>
                </a:stretch>
              </a:blipFill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819400" y="1752600"/>
                <a:ext cx="228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752600"/>
                <a:ext cx="22860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8108" r="-186486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14400" y="1214735"/>
            <a:ext cx="1562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minimum</a:t>
            </a:r>
          </a:p>
        </p:txBody>
      </p:sp>
    </p:spTree>
    <p:extLst>
      <p:ext uri="{BB962C8B-B14F-4D97-AF65-F5344CB8AC3E}">
        <p14:creationId xmlns:p14="http://schemas.microsoft.com/office/powerpoint/2010/main" val="3144998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Field-Effect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8229600" cy="51816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The gate and the channel region of the MOSFET form a parallel-plate capacitor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The oxide layer acts as the capacitor dielectric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The channel conductivity and the current that flows through the channel is determined by the electric field in the channel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Caused by an applied gate voltage, </a:t>
            </a:r>
            <a:r>
              <a:rPr lang="en-US" i="1" dirty="0" err="1"/>
              <a:t>v</a:t>
            </a:r>
            <a:r>
              <a:rPr lang="en-US" i="1" baseline="-25000" dirty="0" err="1"/>
              <a:t>GS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dirty="0"/>
              <a:t>This is  the origin of the name “field-effect transistor” (FET)</a:t>
            </a:r>
          </a:p>
          <a:p>
            <a:pPr marL="342900" lvl="1" indent="-3429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A current flows when a voltage </a:t>
            </a:r>
            <a:r>
              <a:rPr lang="en-US" sz="2800" i="1" dirty="0" err="1"/>
              <a:t>v</a:t>
            </a:r>
            <a:r>
              <a:rPr lang="en-US" sz="2800" i="1" baseline="-25000" dirty="0" err="1"/>
              <a:t>DS</a:t>
            </a:r>
            <a:r>
              <a:rPr lang="en-US" sz="2800" dirty="0"/>
              <a:t> is applied</a:t>
            </a:r>
          </a:p>
          <a:p>
            <a:pPr marL="342900" lvl="1" indent="-3429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Potential difference created by </a:t>
            </a:r>
            <a:r>
              <a:rPr lang="en-US" sz="2800" i="1" dirty="0" err="1"/>
              <a:t>v</a:t>
            </a:r>
            <a:r>
              <a:rPr lang="en-US" sz="2800" i="1" baseline="-25000" dirty="0" err="1"/>
              <a:t>DS</a:t>
            </a:r>
            <a:endParaRPr lang="en-US" sz="2800" dirty="0"/>
          </a:p>
          <a:p>
            <a:pPr marL="342900" lvl="1" indent="-34290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/>
              <a:t>Channel created by </a:t>
            </a:r>
            <a:r>
              <a:rPr lang="en-US" sz="2800" i="1"/>
              <a:t>v</a:t>
            </a:r>
            <a:r>
              <a:rPr lang="en-US" sz="2800" i="1" baseline="-25000" dirty="0" err="1"/>
              <a:t>G</a:t>
            </a:r>
            <a:r>
              <a:rPr lang="en-US" sz="2800" i="1" baseline="-25000"/>
              <a:t>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243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7" descr="se05F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762000"/>
            <a:ext cx="66929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0531" name="Rectangle 3"/>
              <p:cNvSpPr>
                <a:spLocks noChangeArrowheads="1"/>
              </p:cNvSpPr>
              <p:nvPr/>
            </p:nvSpPr>
            <p:spPr bwMode="auto">
              <a:xfrm>
                <a:off x="457200" y="274638"/>
                <a:ext cx="8229600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 dirty="0">
                    <a:solidFill>
                      <a:srgbClr val="FF0000"/>
                    </a:solidFill>
                  </a:rPr>
                  <a:t>An NMOS transistor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𝑮𝑺</m:t>
                        </m:r>
                      </m:sub>
                    </m:sSub>
                  </m:oMath>
                </a14:m>
                <a:r>
                  <a:rPr lang="en-US" altLang="en-US" sz="2400" b="1" dirty="0">
                    <a:solidFill>
                      <a:srgbClr val="FF0000"/>
                    </a:solidFill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𝑽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en-US" sz="2400" b="1" dirty="0">
                    <a:solidFill>
                      <a:srgbClr val="FF0000"/>
                    </a:solidFill>
                  </a:rPr>
                  <a:t> and with a small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𝒗</m:t>
                        </m:r>
                      </m:e>
                      <m:sub>
                        <m:r>
                          <a:rPr lang="en-US" altLang="en-US" sz="2400" b="1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  <m:r>
                          <a:rPr lang="en-US" altLang="en-US" sz="2400" b="1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altLang="en-US" sz="2400" b="1" dirty="0">
                    <a:solidFill>
                      <a:srgbClr val="FF0000"/>
                    </a:solidFill>
                  </a:rPr>
                  <a:t> applied</a:t>
                </a:r>
              </a:p>
            </p:txBody>
          </p:sp>
        </mc:Choice>
        <mc:Fallback xmlns="">
          <p:sp>
            <p:nvSpPr>
              <p:cNvPr id="150531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274638"/>
                <a:ext cx="8229600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815" t="-10526" r="-889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7680" y="5478005"/>
            <a:ext cx="7962900" cy="791692"/>
          </a:xfrm>
          <a:prstGeom prst="rect">
            <a:avLst/>
          </a:prstGeom>
          <a:blipFill rotWithShape="0">
            <a:blip r:embed="rId4"/>
            <a:stretch>
              <a:fillRect l="-842" t="-5426" b="-1550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50533" name="Rectangle 5"/>
          <p:cNvSpPr>
            <a:spLocks noChangeArrowheads="1"/>
          </p:cNvSpPr>
          <p:nvPr/>
        </p:nvSpPr>
        <p:spPr bwMode="auto">
          <a:xfrm>
            <a:off x="7618413" y="2592388"/>
            <a:ext cx="1411287" cy="14779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</a:rPr>
              <a:t>The depletion region is not shown (for simplicity)</a:t>
            </a:r>
          </a:p>
        </p:txBody>
      </p:sp>
    </p:spTree>
    <p:extLst>
      <p:ext uri="{BB962C8B-B14F-4D97-AF65-F5344CB8AC3E}">
        <p14:creationId xmlns:p14="http://schemas.microsoft.com/office/powerpoint/2010/main" val="205547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blipFill rotWithShape="0">
            <a:blip r:embed="rId2"/>
            <a:stretch>
              <a:fillRect t="-17021" b="-29787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586428"/>
            <a:ext cx="8229600" cy="4800600"/>
          </a:xfrm>
          <a:blipFill rotWithShape="0">
            <a:blip r:embed="rId3"/>
            <a:stretch>
              <a:fillRect l="-1481" t="-3299" r="-1333"/>
            </a:stretch>
          </a:blipFill>
        </p:spPr>
        <p:txBody>
          <a:bodyPr/>
          <a:lstStyle/>
          <a:p>
            <a:pPr eaLnBrk="1" hangingPunct="1"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265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554163"/>
          </a:xfrm>
        </p:spPr>
        <p:txBody>
          <a:bodyPr/>
          <a:lstStyle/>
          <a:p>
            <a:r>
              <a:rPr lang="en-US" altLang="en-US" dirty="0"/>
              <a:t>Change in channel and depletion </a:t>
            </a:r>
            <a:br>
              <a:rPr lang="en-US" altLang="en-US" dirty="0"/>
            </a:br>
            <a:r>
              <a:rPr lang="en-US" altLang="en-US" dirty="0"/>
              <a:t>region with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DS</a:t>
            </a:r>
            <a:r>
              <a:rPr lang="en-US" altLang="en-US" dirty="0"/>
              <a:t> increasing and</a:t>
            </a:r>
            <a:br>
              <a:rPr lang="en-US" altLang="en-US" dirty="0"/>
            </a:br>
            <a:r>
              <a:rPr lang="en-US" altLang="en-US" dirty="0"/>
              <a:t> a fixed value of </a:t>
            </a:r>
            <a:r>
              <a:rPr lang="en-US" altLang="en-US" i="1" dirty="0"/>
              <a:t>V</a:t>
            </a:r>
            <a:r>
              <a:rPr lang="en-US" altLang="en-US" i="1" baseline="-25000" dirty="0"/>
              <a:t>GS</a:t>
            </a:r>
            <a:endParaRPr lang="en-US" altLang="en-US" i="1" dirty="0"/>
          </a:p>
        </p:txBody>
      </p:sp>
      <p:pic>
        <p:nvPicPr>
          <p:cNvPr id="152579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5600" y="1752600"/>
            <a:ext cx="5143500" cy="45164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31928" y="2057400"/>
                <a:ext cx="2793970" cy="28315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800" dirty="0"/>
                  <a:t>fixed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800" dirty="0"/>
                  <a:t>increases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𝐺𝐷</m:t>
                        </m:r>
                      </m:sub>
                    </m:sSub>
                  </m:oMath>
                </a14:m>
                <a:r>
                  <a:rPr lang="en-US" sz="2800" dirty="0"/>
                  <a:t> decreases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Channel width 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decreases at 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drain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28" y="2057400"/>
                <a:ext cx="2793970" cy="2831544"/>
              </a:xfrm>
              <a:prstGeom prst="rect">
                <a:avLst/>
              </a:prstGeom>
              <a:blipFill rotWithShape="1">
                <a:blip r:embed="rId3"/>
                <a:stretch>
                  <a:fillRect l="-6769" b="-5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03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2" name="Picture 7" descr="se05F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1555750"/>
            <a:ext cx="62293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5750" y="38156"/>
            <a:ext cx="7258050" cy="1200329"/>
          </a:xfrm>
          <a:prstGeom prst="rect">
            <a:avLst/>
          </a:prstGeom>
          <a:blipFill rotWithShape="0">
            <a:blip r:embed="rId3"/>
            <a:stretch>
              <a:fillRect l="-2435" t="-7614" r="-3694" b="-1827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Rectangle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15278" y="2726007"/>
            <a:ext cx="2564130" cy="3539430"/>
          </a:xfrm>
          <a:prstGeom prst="rect">
            <a:avLst/>
          </a:prstGeom>
          <a:blipFill rotWithShape="0">
            <a:blip r:embed="rId4"/>
            <a:stretch>
              <a:fillRect l="-4492" t="-1372" b="-3774"/>
            </a:stretch>
          </a:blip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6" name="Rectangle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72200" y="1238485"/>
            <a:ext cx="2971800" cy="1200329"/>
          </a:xfrm>
          <a:prstGeom prst="rect">
            <a:avLst/>
          </a:prstGeom>
          <a:blipFill rotWithShape="0">
            <a:blip r:embed="rId5"/>
            <a:stretch>
              <a:fillRect l="-2658" t="-3518" r="-3272" b="-10050"/>
            </a:stretch>
          </a:blip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72088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6" descr="se05F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2038"/>
            <a:ext cx="5780088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7200" y="228600"/>
            <a:ext cx="8229600" cy="646331"/>
          </a:xfrm>
          <a:prstGeom prst="rect">
            <a:avLst/>
          </a:prstGeom>
          <a:blipFill rotWithShape="0">
            <a:blip r:embed="rId3"/>
            <a:stretch>
              <a:fillRect l="-1926" t="-15094" b="-3396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044339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7" descr="se05F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385888"/>
            <a:ext cx="5295900" cy="484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10201" y="1445050"/>
            <a:ext cx="3657598" cy="4524315"/>
          </a:xfrm>
          <a:prstGeom prst="rect">
            <a:avLst/>
          </a:prstGeom>
          <a:blipFill rotWithShape="0">
            <a:blip r:embed="rId3"/>
            <a:stretch>
              <a:fillRect l="-2337" t="-1078" r="-2838" b="-2022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Rectangle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6700" y="22538"/>
            <a:ext cx="8610600" cy="1200329"/>
          </a:xfrm>
          <a:prstGeom prst="rect">
            <a:avLst/>
          </a:prstGeom>
          <a:blipFill rotWithShape="0">
            <a:blip r:embed="rId4"/>
            <a:stretch>
              <a:fillRect t="-8629" b="-17766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45907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7" descr="se05F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08175"/>
            <a:ext cx="7337425" cy="428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7200" y="0"/>
            <a:ext cx="8229600" cy="1077218"/>
          </a:xfrm>
          <a:prstGeom prst="rect">
            <a:avLst/>
          </a:prstGeom>
          <a:blipFill rotWithShape="0">
            <a:blip r:embed="rId3"/>
            <a:stretch>
              <a:fillRect t="-6780" b="-17514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5" name="Rectangle 4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71235" y="1238196"/>
            <a:ext cx="1601529" cy="369332"/>
          </a:xfrm>
          <a:prstGeom prst="rect">
            <a:avLst/>
          </a:prstGeom>
          <a:blipFill rotWithShape="0">
            <a:blip r:embed="rId4"/>
            <a:stretch>
              <a:fillRect t="-8197" b="-24590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1242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Difference Between BJT and FET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49825"/>
          </a:xfrm>
        </p:spPr>
        <p:txBody>
          <a:bodyPr/>
          <a:lstStyle/>
          <a:p>
            <a:r>
              <a:rPr lang="en-US" altLang="en-US"/>
              <a:t>The BJT is a current-controlled device</a:t>
            </a:r>
          </a:p>
          <a:p>
            <a:r>
              <a:rPr lang="en-US" altLang="en-US"/>
              <a:t>The FET is a voltage-controlled device. 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473325"/>
            <a:ext cx="4800600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 Box 6"/>
          <p:cNvSpPr txBox="1">
            <a:spLocks noChangeArrowheads="1"/>
          </p:cNvSpPr>
          <p:nvPr/>
        </p:nvSpPr>
        <p:spPr bwMode="auto">
          <a:xfrm>
            <a:off x="0" y="1524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E-Type MOSFET Operation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7700" name="Rectangle 14"/>
          <p:cNvSpPr>
            <a:spLocks noChangeArrowheads="1"/>
          </p:cNvSpPr>
          <p:nvPr/>
        </p:nvSpPr>
        <p:spPr bwMode="auto">
          <a:xfrm>
            <a:off x="641350" y="990600"/>
            <a:ext cx="79248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i="1">
                <a:solidFill>
                  <a:srgbClr val="333399"/>
                </a:solidFill>
                <a:cs typeface="Arial" panose="020B0604020202020204" pitchFamily="34" charset="0"/>
              </a:rPr>
              <a:t>The enhancement-type MOSFET (E-MOSFET) operates only in the enhancement mode.</a:t>
            </a:r>
          </a:p>
        </p:txBody>
      </p:sp>
      <p:pic>
        <p:nvPicPr>
          <p:cNvPr id="157701" name="Picture 8" descr="fg06_036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43" r="1208"/>
          <a:stretch/>
        </p:blipFill>
        <p:spPr bwMode="auto">
          <a:xfrm>
            <a:off x="1905000" y="1949450"/>
            <a:ext cx="5105400" cy="4336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832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6"/>
          <p:cNvSpPr txBox="1">
            <a:spLocks noChangeArrowheads="1"/>
          </p:cNvSpPr>
          <p:nvPr/>
        </p:nvSpPr>
        <p:spPr bwMode="auto">
          <a:xfrm>
            <a:off x="0" y="4572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E-Type MOSFET Transfer Curve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8723" name="Text Box 13"/>
          <p:cNvSpPr txBox="1">
            <a:spLocks noChangeArrowheads="1"/>
          </p:cNvSpPr>
          <p:nvPr/>
        </p:nvSpPr>
        <p:spPr bwMode="auto">
          <a:xfrm>
            <a:off x="2949025" y="4698594"/>
            <a:ext cx="54164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Where, </a:t>
            </a: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T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= the E-MOSFET threshold voltage </a:t>
            </a:r>
          </a:p>
        </p:txBody>
      </p:sp>
      <p:grpSp>
        <p:nvGrpSpPr>
          <p:cNvPr id="158724" name="Group 20"/>
          <p:cNvGrpSpPr>
            <a:grpSpLocks/>
          </p:cNvGrpSpPr>
          <p:nvPr/>
        </p:nvGrpSpPr>
        <p:grpSpPr bwMode="auto">
          <a:xfrm>
            <a:off x="608806" y="4614619"/>
            <a:ext cx="2209800" cy="609600"/>
            <a:chOff x="720" y="1440"/>
            <a:chExt cx="1392" cy="384"/>
          </a:xfrm>
        </p:grpSpPr>
        <p:sp>
          <p:nvSpPr>
            <p:cNvPr id="158735" name="AutoShape 16"/>
            <p:cNvSpPr>
              <a:spLocks noChangeArrowheads="1"/>
            </p:cNvSpPr>
            <p:nvPr/>
          </p:nvSpPr>
          <p:spPr bwMode="auto">
            <a:xfrm>
              <a:off x="720" y="1440"/>
              <a:ext cx="1392" cy="38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aphicFrame>
          <p:nvGraphicFramePr>
            <p:cNvPr id="158736" name="Object 14"/>
            <p:cNvGraphicFramePr>
              <a:graphicFrameLocks noChangeAspect="1"/>
            </p:cNvGraphicFramePr>
            <p:nvPr/>
          </p:nvGraphicFramePr>
          <p:xfrm>
            <a:off x="832" y="1505"/>
            <a:ext cx="1168" cy="2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104900" imgH="241300" progId="Equation.3">
                    <p:embed/>
                  </p:oleObj>
                </mc:Choice>
                <mc:Fallback>
                  <p:oleObj name="Equation" r:id="rId2" imgW="1104900" imgH="241300" progId="Equation.3">
                    <p:embed/>
                    <p:pic>
                      <p:nvPicPr>
                        <p:cNvPr id="158736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2" y="1505"/>
                          <a:ext cx="1168" cy="2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ACAEE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8725" name="Rectangle 15"/>
          <p:cNvSpPr>
            <a:spLocks noChangeArrowheads="1"/>
          </p:cNvSpPr>
          <p:nvPr/>
        </p:nvSpPr>
        <p:spPr bwMode="auto">
          <a:xfrm>
            <a:off x="409453" y="5335657"/>
            <a:ext cx="52292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k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, a constant, can be determined by using values at a specific point and the formula:</a:t>
            </a:r>
          </a:p>
        </p:txBody>
      </p:sp>
      <p:grpSp>
        <p:nvGrpSpPr>
          <p:cNvPr id="158726" name="Group 19"/>
          <p:cNvGrpSpPr>
            <a:grpSpLocks/>
          </p:cNvGrpSpPr>
          <p:nvPr/>
        </p:nvGrpSpPr>
        <p:grpSpPr bwMode="auto">
          <a:xfrm>
            <a:off x="6115844" y="5228789"/>
            <a:ext cx="2209800" cy="838200"/>
            <a:chOff x="1680" y="3360"/>
            <a:chExt cx="1392" cy="528"/>
          </a:xfrm>
        </p:grpSpPr>
        <p:sp>
          <p:nvSpPr>
            <p:cNvPr id="158733" name="AutoShape 17"/>
            <p:cNvSpPr>
              <a:spLocks noChangeArrowheads="1"/>
            </p:cNvSpPr>
            <p:nvPr/>
          </p:nvSpPr>
          <p:spPr bwMode="auto">
            <a:xfrm>
              <a:off x="1680" y="3360"/>
              <a:ext cx="1392" cy="5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aphicFrame>
          <p:nvGraphicFramePr>
            <p:cNvPr id="158734" name="Object 16"/>
            <p:cNvGraphicFramePr>
              <a:graphicFrameLocks noChangeAspect="1"/>
            </p:cNvGraphicFramePr>
            <p:nvPr/>
          </p:nvGraphicFramePr>
          <p:xfrm>
            <a:off x="1750" y="3377"/>
            <a:ext cx="1253" cy="4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193800" imgH="469900" progId="Equation.3">
                    <p:embed/>
                  </p:oleObj>
                </mc:Choice>
                <mc:Fallback>
                  <p:oleObj name="Equation" r:id="rId4" imgW="1193800" imgH="469900" progId="Equation.3">
                    <p:embed/>
                    <p:pic>
                      <p:nvPicPr>
                        <p:cNvPr id="158734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50" y="3377"/>
                          <a:ext cx="1253" cy="4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ACAEE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58730" name="Picture 21" descr="fg06_0360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33398"/>
            <a:ext cx="6058187" cy="3028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256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25"/>
            <a:ext cx="8229600" cy="714375"/>
          </a:xfrm>
        </p:spPr>
        <p:txBody>
          <a:bodyPr/>
          <a:lstStyle/>
          <a:p>
            <a:r>
              <a:rPr lang="en-US" dirty="0"/>
              <a:t>EMOSFET Current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/>
              <a:lstStyle/>
              <a:p>
                <a:r>
                  <a:rPr lang="en-US" dirty="0"/>
                  <a:t>Off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 OR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Linear/Triode/</a:t>
                </a:r>
                <a:r>
                  <a:rPr lang="en-US" dirty="0" err="1"/>
                  <a:t>Ohmic</a:t>
                </a:r>
                <a:r>
                  <a:rPr lang="en-US" dirty="0"/>
                  <a:t>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 &amp;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/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2</m:t>
                      </m:r>
                      <m:r>
                        <a:rPr lang="en-US" b="0" i="1" smtClean="0">
                          <a:latin typeface="Cambria Math"/>
                        </a:rPr>
                        <m:t>𝑘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≅</m:t>
                      </m:r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Saturation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 &amp;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/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)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err="1"/>
                  <a:t>Transconductance</a:t>
                </a:r>
                <a:r>
                  <a:rPr lang="en-US" dirty="0"/>
                  <a:t> parameter (A/V</a:t>
                </a:r>
                <a:r>
                  <a:rPr lang="en-US" baseline="30000" dirty="0"/>
                  <a:t>2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𝑂𝑉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Overdrive or Effective voltage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1133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1593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25"/>
            <a:ext cx="8229600" cy="714375"/>
          </a:xfrm>
        </p:spPr>
        <p:txBody>
          <a:bodyPr/>
          <a:lstStyle/>
          <a:p>
            <a:r>
              <a:rPr lang="en-US" dirty="0"/>
              <a:t>EMOSFET Current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For an enhancement NMOS,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1 mA/V</a:t>
                </a:r>
                <a:r>
                  <a:rPr lang="en-US" baseline="30000" dirty="0">
                    <a:solidFill>
                      <a:srgbClr val="FF0000"/>
                    </a:solidFill>
                  </a:rPr>
                  <a:t>2</a:t>
                </a:r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3 V.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(a)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2 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10 V; (b)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5 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0 V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(c)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5 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1 V; (d)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5 V,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6 V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The NMOS is in which region? Why?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 Write unit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(a)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2 V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3 V. OFF Region.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=0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. Always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(b)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5 V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3 V, </a:t>
                </a:r>
                <a:r>
                  <a:rPr lang="en-US" b="1" dirty="0">
                    <a:solidFill>
                      <a:srgbClr val="FF0000"/>
                    </a:solidFill>
                  </a:rPr>
                  <a:t>BUT: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𝑽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𝑫𝑺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= 0 V.</a:t>
                </a:r>
                <a:r>
                  <a:rPr lang="en-US" dirty="0">
                    <a:solidFill>
                      <a:srgbClr val="FF0000"/>
                    </a:solidFill>
                  </a:rPr>
                  <a:t>OFF Region.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=0.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. Always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1333" t="-988" r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33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625"/>
            <a:ext cx="8229600" cy="714375"/>
          </a:xfrm>
        </p:spPr>
        <p:txBody>
          <a:bodyPr/>
          <a:lstStyle/>
          <a:p>
            <a:r>
              <a:rPr lang="en-US" dirty="0"/>
              <a:t>EMOSFET Current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(c)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5 V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3 V.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</m:t>
                    </m:r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1</m:t>
                    </m:r>
                    <m:r>
                      <m:rPr>
                        <m:sty m:val="p"/>
                      </m:rPr>
                      <a:rPr lang="en-US" dirty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V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0 V.</a:t>
                </a:r>
              </a:p>
              <a:p>
                <a:r>
                  <a:rPr lang="en-US" dirty="0"/>
                  <a:t>Linear/</a:t>
                </a:r>
                <a:r>
                  <a:rPr lang="en-US" dirty="0" err="1"/>
                  <a:t>Ohmic</a:t>
                </a:r>
                <a:r>
                  <a:rPr lang="en-US" dirty="0"/>
                  <a:t>/Triode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</m:t>
                    </m:r>
                    <m:r>
                      <a:rPr lang="en-US" i="1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  <a:ea typeface="Cambria Math"/>
                      </a:rPr>
                      <m:t>&lt;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=2</m:t>
                    </m:r>
                    <m:r>
                      <a:rPr lang="en-US" i="1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=2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−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𝐷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/>
                        </a:rPr>
                        <m:t>}</m:t>
                      </m:r>
                      <m:r>
                        <a:rPr lang="en-US" b="0" i="1" smtClean="0">
                          <a:latin typeface="Cambria Math"/>
                        </a:rPr>
                        <m:t>=3</m:t>
                      </m:r>
                      <m:r>
                        <a:rPr lang="en-US" b="0" i="1" smtClean="0">
                          <a:latin typeface="Cambria Math"/>
                        </a:rPr>
                        <m:t>𝑚𝐴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≅</m:t>
                      </m:r>
                      <m:r>
                        <a:rPr lang="en-US" i="1">
                          <a:latin typeface="Cambria Math"/>
                        </a:rPr>
                        <m:t>2</m:t>
                      </m:r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 </m:t>
                      </m:r>
                      <m:d>
                        <m:dPr>
                          <m:begChr m:val="{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𝐺𝑆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en-US">
                          <a:latin typeface="Cambria Math"/>
                        </a:rPr>
                        <m:t>=4</m:t>
                      </m:r>
                      <m:r>
                        <m:rPr>
                          <m:sty m:val="p"/>
                        </m:rPr>
                        <a:rPr lang="en-US">
                          <a:latin typeface="Cambria Math"/>
                        </a:rPr>
                        <m:t>mA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. Always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(d)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5 V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= 3 V.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=6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V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0 V.</a:t>
                </a:r>
              </a:p>
              <a:p>
                <a:r>
                  <a:rPr lang="en-US" dirty="0"/>
                  <a:t>Saturation Region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=6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  <a:ea typeface="Cambria Math"/>
                      </a:rPr>
                      <m:t>≥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𝐺𝑆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=2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𝑘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𝐺𝑆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/>
                      </a:rPr>
                      <m:t>=4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mA</m:t>
                    </m:r>
                    <m:r>
                      <a:rPr lang="en-US" b="1" i="0" smtClean="0">
                        <a:latin typeface="Cambria Math"/>
                      </a:rPr>
                      <m:t>.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=0</m:t>
                    </m:r>
                    <m:r>
                      <a:rPr lang="en-US" i="1"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. Always</a:t>
                </a: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1333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786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7" descr="se05F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4116388" cy="545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327025" y="130175"/>
            <a:ext cx="8489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</a:rPr>
              <a:t>PMOS transistors Enhancement Type </a:t>
            </a:r>
          </a:p>
        </p:txBody>
      </p:sp>
      <p:sp>
        <p:nvSpPr>
          <p:cNvPr id="160772" name="Rectangle 4"/>
          <p:cNvSpPr>
            <a:spLocks noChangeArrowheads="1"/>
          </p:cNvSpPr>
          <p:nvPr/>
        </p:nvSpPr>
        <p:spPr bwMode="auto">
          <a:xfrm>
            <a:off x="5181600" y="2286000"/>
            <a:ext cx="3635375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800">
                <a:solidFill>
                  <a:srgbClr val="000000"/>
                </a:solidFill>
              </a:rPr>
              <a:t>Similar to the NMOS transistor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2400">
                <a:solidFill>
                  <a:srgbClr val="000000"/>
                </a:solidFill>
              </a:rPr>
              <a:t>except that all semiconductor regions are reversed in polarity</a:t>
            </a:r>
          </a:p>
        </p:txBody>
      </p:sp>
    </p:spTree>
    <p:extLst>
      <p:ext uri="{BB962C8B-B14F-4D97-AF65-F5344CB8AC3E}">
        <p14:creationId xmlns:p14="http://schemas.microsoft.com/office/powerpoint/2010/main" val="3923282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cs typeface="Arial" panose="020B0604020202020204" pitchFamily="34" charset="0"/>
              </a:rPr>
              <a:t>MOSFET Symbols</a:t>
            </a:r>
            <a:endParaRPr lang="en-US" altLang="en-US" sz="1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62819" name="Picture 6" descr="fg06_0390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0" r="2887" b="3063"/>
          <a:stretch/>
        </p:blipFill>
        <p:spPr bwMode="auto">
          <a:xfrm>
            <a:off x="0" y="533400"/>
            <a:ext cx="4722125" cy="41715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2820" name="Rectangle 1"/>
              <p:cNvSpPr>
                <a:spLocks noChangeArrowheads="1"/>
              </p:cNvSpPr>
              <p:nvPr/>
            </p:nvSpPr>
            <p:spPr bwMode="auto">
              <a:xfrm>
                <a:off x="4722125" y="561833"/>
                <a:ext cx="4420738" cy="5016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285750" indent="-285750">
                  <a:spcBef>
                    <a:spcPct val="5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buChar char="•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en-US" sz="2000" dirty="0"/>
                  <a:t>The symbols try to reflect the actual construction of the device. 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en-US" sz="2000" dirty="0"/>
                  <a:t>The dashed line between drain and source is chosen to reflect the fact that a channel does not exist between the two under no-bias conditions. 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en-US" sz="2000" dirty="0"/>
                  <a:t>It is, in fact, the only difference between the symbols for the depletion-type and enhancement-type MOSFETs. 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en-US" sz="2000" dirty="0"/>
                  <a:t>NMOS: source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srgbClr val="FF0000"/>
                    </a:solidFill>
                  </a:rPr>
                  <a:t> leaves </a:t>
                </a:r>
                <a:r>
                  <a:rPr lang="en-US" altLang="en-US" sz="2000" dirty="0"/>
                  <a:t>the NMOS.</a:t>
                </a:r>
              </a:p>
              <a:p>
                <a:pPr>
                  <a:spcBef>
                    <a:spcPct val="0"/>
                  </a:spcBef>
                </a:pPr>
                <a:r>
                  <a:rPr lang="en-US" altLang="en-US" sz="2000" dirty="0"/>
                  <a:t>PMOS: source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srgbClr val="FF0000"/>
                    </a:solidFill>
                  </a:rPr>
                  <a:t> enters </a:t>
                </a:r>
                <a:r>
                  <a:rPr lang="en-US" altLang="en-US" sz="2000" dirty="0"/>
                  <a:t>the PMOS.</a:t>
                </a:r>
              </a:p>
              <a:p>
                <a:pPr>
                  <a:spcBef>
                    <a:spcPct val="0"/>
                  </a:spcBef>
                </a:pPr>
                <a:endParaRPr lang="en-US" altLang="en-US" sz="2000" dirty="0"/>
              </a:p>
            </p:txBody>
          </p:sp>
        </mc:Choice>
        <mc:Fallback xmlns="">
          <p:sp>
            <p:nvSpPr>
              <p:cNvPr id="162820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22125" y="561833"/>
                <a:ext cx="4420738" cy="5016758"/>
              </a:xfrm>
              <a:prstGeom prst="rect">
                <a:avLst/>
              </a:prstGeom>
              <a:blipFill rotWithShape="1">
                <a:blip r:embed="rId3"/>
                <a:stretch>
                  <a:fillRect l="-1241" t="-486" r="-9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2" y="4704947"/>
            <a:ext cx="4738047" cy="189574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990600" y="5867400"/>
            <a:ext cx="2286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3581400" y="5867400"/>
            <a:ext cx="2286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0" y="4572000"/>
            <a:ext cx="4722125" cy="2133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24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Text Box 6"/>
          <p:cNvSpPr txBox="1">
            <a:spLocks noChangeArrowheads="1"/>
          </p:cNvSpPr>
          <p:nvPr/>
        </p:nvSpPr>
        <p:spPr bwMode="auto">
          <a:xfrm>
            <a:off x="0" y="304800"/>
            <a:ext cx="9144000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500" b="1" dirty="0">
                <a:solidFill>
                  <a:srgbClr val="000000"/>
                </a:solidFill>
                <a:cs typeface="Arial" panose="020B0604020202020204" pitchFamily="34" charset="0"/>
              </a:rPr>
              <a:t>6.7 Depletion-Type MOSFET Construction</a:t>
            </a:r>
            <a:endParaRPr lang="en-US" altLang="en-US" sz="35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30051" name="Text Box 13"/>
          <p:cNvSpPr txBox="1">
            <a:spLocks noChangeArrowheads="1"/>
          </p:cNvSpPr>
          <p:nvPr/>
        </p:nvSpPr>
        <p:spPr bwMode="auto">
          <a:xfrm>
            <a:off x="304800" y="1219200"/>
            <a:ext cx="4267200" cy="498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085850" indent="-34290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The </a:t>
            </a:r>
            <a:r>
              <a:rPr lang="en-US" altLang="en-US" b="1" dirty="0">
                <a:solidFill>
                  <a:srgbClr val="333399"/>
                </a:solidFill>
                <a:cs typeface="Arial" panose="020B0604020202020204" pitchFamily="34" charset="0"/>
              </a:rPr>
              <a:t>Drain</a:t>
            </a:r>
            <a:r>
              <a:rPr lang="en-US" altLang="en-US" sz="2400" b="1" dirty="0">
                <a:solidFill>
                  <a:srgbClr val="333399"/>
                </a:solidFill>
                <a:cs typeface="Arial" panose="020B0604020202020204" pitchFamily="34" charset="0"/>
              </a:rPr>
              <a:t> (D)</a:t>
            </a:r>
            <a:r>
              <a:rPr lang="en-US" alt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US" altLang="en-US" b="1" dirty="0">
                <a:solidFill>
                  <a:srgbClr val="333399"/>
                </a:solidFill>
                <a:cs typeface="Arial" panose="020B0604020202020204" pitchFamily="34" charset="0"/>
              </a:rPr>
              <a:t>Source</a:t>
            </a:r>
            <a:r>
              <a:rPr lang="en-US" altLang="en-US" sz="2400" b="1" dirty="0">
                <a:solidFill>
                  <a:srgbClr val="333399"/>
                </a:solidFill>
                <a:cs typeface="Arial" panose="020B0604020202020204" pitchFamily="34" charset="0"/>
              </a:rPr>
              <a:t> (S)</a:t>
            </a:r>
            <a:r>
              <a:rPr lang="en-US" alt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 connect to the to </a:t>
            </a:r>
            <a:r>
              <a:rPr lang="en-US" altLang="en-US" sz="2400" i="1" dirty="0">
                <a:solidFill>
                  <a:srgbClr val="000000"/>
                </a:solidFill>
                <a:cs typeface="Arial" panose="020B0604020202020204" pitchFamily="34" charset="0"/>
              </a:rPr>
              <a:t>n</a:t>
            </a:r>
            <a:r>
              <a:rPr lang="en-US" alt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-type regions.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The </a:t>
            </a:r>
            <a:r>
              <a:rPr lang="en-US" altLang="en-US" sz="1800" i="1" dirty="0">
                <a:solidFill>
                  <a:srgbClr val="000000"/>
                </a:solidFill>
                <a:cs typeface="Arial" panose="020B0604020202020204" pitchFamily="34" charset="0"/>
              </a:rPr>
              <a:t>n</a:t>
            </a:r>
            <a:r>
              <a:rPr lang="en-US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-typed regions are connected via an </a:t>
            </a:r>
            <a:r>
              <a:rPr lang="en-US" altLang="en-US" sz="1800" i="1" dirty="0">
                <a:solidFill>
                  <a:srgbClr val="000000"/>
                </a:solidFill>
                <a:cs typeface="Arial" panose="020B0604020202020204" pitchFamily="34" charset="0"/>
              </a:rPr>
              <a:t>n</a:t>
            </a:r>
            <a:r>
              <a:rPr lang="en-US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-channel. 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The</a:t>
            </a:r>
            <a:r>
              <a:rPr lang="en-US" altLang="en-US" sz="1800" i="1" dirty="0">
                <a:solidFill>
                  <a:srgbClr val="000000"/>
                </a:solidFill>
                <a:cs typeface="Arial" panose="020B0604020202020204" pitchFamily="34" charset="0"/>
              </a:rPr>
              <a:t> n</a:t>
            </a:r>
            <a:r>
              <a:rPr lang="en-US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-channel is connected to the </a:t>
            </a:r>
            <a:r>
              <a:rPr lang="en-US" altLang="en-US" sz="2400" b="1" dirty="0">
                <a:solidFill>
                  <a:srgbClr val="333399"/>
                </a:solidFill>
                <a:cs typeface="Arial" panose="020B0604020202020204" pitchFamily="34" charset="0"/>
              </a:rPr>
              <a:t>Gate </a:t>
            </a:r>
            <a:r>
              <a:rPr lang="en-US" altLang="en-US" sz="1800" b="1" dirty="0">
                <a:solidFill>
                  <a:srgbClr val="333399"/>
                </a:solidFill>
                <a:cs typeface="Arial" panose="020B0604020202020204" pitchFamily="34" charset="0"/>
              </a:rPr>
              <a:t>(G)</a:t>
            </a:r>
            <a:r>
              <a:rPr lang="en-US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 via a thin insulating layer of silicon dioxide (SiO</a:t>
            </a:r>
            <a:r>
              <a:rPr lang="en-US" altLang="en-US" sz="1800" baseline="-25000" dirty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cs typeface="Arial" panose="020B0604020202020204" pitchFamily="34" charset="0"/>
              </a:rPr>
              <a:t>).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The </a:t>
            </a:r>
            <a:r>
              <a:rPr lang="en-US" altLang="en-US" sz="2400" i="1" dirty="0">
                <a:solidFill>
                  <a:srgbClr val="000000"/>
                </a:solidFill>
                <a:cs typeface="Arial" panose="020B0604020202020204" pitchFamily="34" charset="0"/>
              </a:rPr>
              <a:t>n</a:t>
            </a:r>
            <a:r>
              <a:rPr lang="en-US" alt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-type material lies on a </a:t>
            </a:r>
            <a:r>
              <a:rPr lang="en-US" altLang="en-US" sz="2400" i="1" dirty="0">
                <a:solidFill>
                  <a:srgbClr val="000000"/>
                </a:solidFill>
                <a:cs typeface="Arial" panose="020B0604020202020204" pitchFamily="34" charset="0"/>
              </a:rPr>
              <a:t>p</a:t>
            </a:r>
            <a:r>
              <a:rPr lang="en-US" alt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-type </a:t>
            </a:r>
            <a:r>
              <a:rPr lang="en-US" altLang="en-US" sz="2400" dirty="0">
                <a:solidFill>
                  <a:schemeClr val="accent2"/>
                </a:solidFill>
                <a:cs typeface="Arial" panose="020B0604020202020204" pitchFamily="34" charset="0"/>
              </a:rPr>
              <a:t>substrate or body </a:t>
            </a:r>
            <a:r>
              <a:rPr lang="en-US" altLang="en-US" sz="2400" dirty="0">
                <a:solidFill>
                  <a:srgbClr val="000000"/>
                </a:solidFill>
                <a:cs typeface="Arial" panose="020B0604020202020204" pitchFamily="34" charset="0"/>
              </a:rPr>
              <a:t>that may have an additional terminal connection called the </a:t>
            </a:r>
            <a:r>
              <a:rPr lang="en-US" altLang="en-US" b="1" dirty="0">
                <a:solidFill>
                  <a:srgbClr val="FFFF00"/>
                </a:solidFill>
                <a:cs typeface="Arial" panose="020B0604020202020204" pitchFamily="34" charset="0"/>
              </a:rPr>
              <a:t>Substrate </a:t>
            </a:r>
            <a:r>
              <a:rPr lang="en-US" altLang="en-US" sz="2400" b="1" dirty="0">
                <a:solidFill>
                  <a:srgbClr val="FFFF00"/>
                </a:solidFill>
                <a:cs typeface="Arial" panose="020B0604020202020204" pitchFamily="34" charset="0"/>
              </a:rPr>
              <a:t>(SS)</a:t>
            </a:r>
            <a:r>
              <a:rPr lang="en-US" altLang="en-US" sz="2400" b="1" dirty="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  <a:endParaRPr lang="en-US" altLang="en-US" sz="2400" b="1" dirty="0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pic>
        <p:nvPicPr>
          <p:cNvPr id="130052" name="Picture 9" descr="fg06_024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41438"/>
            <a:ext cx="4373563" cy="47418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26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Basic Operation and Characteristics</a:t>
            </a:r>
          </a:p>
        </p:txBody>
      </p:sp>
      <p:pic>
        <p:nvPicPr>
          <p:cNvPr id="131075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1001713"/>
            <a:ext cx="4114800" cy="4427537"/>
          </a:xfrm>
        </p:spPr>
      </p:pic>
      <p:pic>
        <p:nvPicPr>
          <p:cNvPr id="13107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52600"/>
            <a:ext cx="401002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Rectangle 6"/>
          <p:cNvSpPr>
            <a:spLocks noChangeArrowheads="1"/>
          </p:cNvSpPr>
          <p:nvPr/>
        </p:nvSpPr>
        <p:spPr bwMode="auto">
          <a:xfrm>
            <a:off x="34925" y="5562600"/>
            <a:ext cx="4672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Figure: n-Channel depletion-type MOSFET with </a:t>
            </a:r>
            <a:r>
              <a:rPr lang="en-US" altLang="en-US" sz="1800" i="1">
                <a:solidFill>
                  <a:srgbClr val="000000"/>
                </a:solidFill>
              </a:rPr>
              <a:t>V</a:t>
            </a:r>
            <a:r>
              <a:rPr lang="en-US" altLang="en-US" sz="1800" i="1" baseline="-25000">
                <a:solidFill>
                  <a:srgbClr val="000000"/>
                </a:solidFill>
              </a:rPr>
              <a:t>GS</a:t>
            </a:r>
            <a:r>
              <a:rPr lang="en-US" altLang="en-US" sz="1800">
                <a:solidFill>
                  <a:srgbClr val="000000"/>
                </a:solidFill>
              </a:rPr>
              <a:t> = 0  V and applied voltage </a:t>
            </a:r>
            <a:r>
              <a:rPr lang="en-US" altLang="en-US" sz="1800" i="1">
                <a:solidFill>
                  <a:srgbClr val="000000"/>
                </a:solidFill>
              </a:rPr>
              <a:t>V</a:t>
            </a:r>
            <a:r>
              <a:rPr lang="en-US" altLang="en-US" sz="1800" i="1" baseline="-25000">
                <a:solidFill>
                  <a:srgbClr val="000000"/>
                </a:solidFill>
              </a:rPr>
              <a:t>DD</a:t>
            </a:r>
            <a:r>
              <a:rPr lang="en-US" altLang="en-US" sz="180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31078" name="Rectangle 7"/>
          <p:cNvSpPr>
            <a:spLocks noChangeArrowheads="1"/>
          </p:cNvSpPr>
          <p:nvPr/>
        </p:nvSpPr>
        <p:spPr bwMode="auto">
          <a:xfrm>
            <a:off x="4706938" y="5419725"/>
            <a:ext cx="420846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0000"/>
                </a:solidFill>
              </a:rPr>
              <a:t>Figure: Reduction in free carriers in a channel due to a negative potential at the gate terminal. </a:t>
            </a:r>
          </a:p>
        </p:txBody>
      </p:sp>
    </p:spTree>
    <p:extLst>
      <p:ext uri="{BB962C8B-B14F-4D97-AF65-F5344CB8AC3E}">
        <p14:creationId xmlns:p14="http://schemas.microsoft.com/office/powerpoint/2010/main" val="4240755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6"/>
          <p:cNvSpPr txBox="1">
            <a:spLocks noChangeArrowheads="1"/>
          </p:cNvSpPr>
          <p:nvPr/>
        </p:nvSpPr>
        <p:spPr bwMode="auto">
          <a:xfrm>
            <a:off x="0" y="2286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Basic MOSFET Operation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32099" name="Text Box 13"/>
          <p:cNvSpPr txBox="1">
            <a:spLocks noChangeArrowheads="1"/>
          </p:cNvSpPr>
          <p:nvPr/>
        </p:nvSpPr>
        <p:spPr bwMode="auto">
          <a:xfrm>
            <a:off x="468313" y="974725"/>
            <a:ext cx="784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333399"/>
                </a:solidFill>
                <a:cs typeface="Arial" panose="020B0604020202020204" pitchFamily="34" charset="0"/>
              </a:rPr>
              <a:t>A depletion-type MOSFET can operate in two modes:</a:t>
            </a:r>
          </a:p>
        </p:txBody>
      </p:sp>
      <p:sp>
        <p:nvSpPr>
          <p:cNvPr id="132100" name="Rectangle 1"/>
          <p:cNvSpPr>
            <a:spLocks noChangeArrowheads="1"/>
          </p:cNvSpPr>
          <p:nvPr/>
        </p:nvSpPr>
        <p:spPr bwMode="auto">
          <a:xfrm>
            <a:off x="1752600" y="1185863"/>
            <a:ext cx="63579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  <a:cs typeface="Arial" panose="020B0604020202020204" pitchFamily="34" charset="0"/>
              </a:rPr>
              <a:t>Depletion and Enhancement modes</a:t>
            </a:r>
          </a:p>
        </p:txBody>
      </p:sp>
      <p:pic>
        <p:nvPicPr>
          <p:cNvPr id="132101" name="Picture 10" descr="fg06_026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93900"/>
            <a:ext cx="8085137" cy="4311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9988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FETs vs. BJTs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sp>
        <p:nvSpPr>
          <p:cNvPr id="16387" name="Text Box 9"/>
          <p:cNvSpPr txBox="1">
            <a:spLocks noChangeArrowheads="1"/>
          </p:cNvSpPr>
          <p:nvPr/>
        </p:nvSpPr>
        <p:spPr bwMode="auto">
          <a:xfrm>
            <a:off x="3141663" y="2590800"/>
            <a:ext cx="5697537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2" indent="-4572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2000" dirty="0">
                <a:cs typeface="Arial" panose="020B0604020202020204" pitchFamily="34" charset="0"/>
              </a:rPr>
              <a:t>BJTs are bipolar. FETs are unipolar.</a:t>
            </a:r>
          </a:p>
          <a:p>
            <a:pPr marL="457200" lvl="2" indent="-4572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2000" dirty="0">
                <a:cs typeface="Arial" panose="020B0604020202020204" pitchFamily="34" charset="0"/>
              </a:rPr>
              <a:t>FETs are voltage controlled devices.  BJTs are current controlled devices.</a:t>
            </a:r>
          </a:p>
          <a:p>
            <a:pPr marL="457200" lvl="2" indent="-457200" eaLnBrk="1" hangingPunct="1">
              <a:spcBef>
                <a:spcPct val="30000"/>
              </a:spcBef>
              <a:buFont typeface="+mj-lt"/>
              <a:buAutoNum type="arabicPeriod"/>
            </a:pPr>
            <a:r>
              <a:rPr lang="en-US" altLang="en-US" sz="2000" dirty="0">
                <a:cs typeface="Arial" panose="020B0604020202020204" pitchFamily="34" charset="0"/>
              </a:rPr>
              <a:t>FETs have higher input impedance. BJTs have higher gain.</a:t>
            </a:r>
          </a:p>
          <a:p>
            <a:pPr eaLnBrk="1" hangingPunct="1">
              <a:spcBef>
                <a:spcPct val="30000"/>
              </a:spcBef>
              <a:buNone/>
            </a:pPr>
            <a:r>
              <a:rPr lang="en-US" altLang="en-US" sz="2000" dirty="0">
                <a:cs typeface="Arial" panose="020B0604020202020204" pitchFamily="34" charset="0"/>
              </a:rPr>
              <a:t>4.    FETs are less sensitive to temperature variations and are better suited for integrated circuits.</a:t>
            </a:r>
          </a:p>
          <a:p>
            <a:pPr eaLnBrk="1" hangingPunct="1">
              <a:spcBef>
                <a:spcPct val="30000"/>
              </a:spcBef>
              <a:buNone/>
            </a:pPr>
            <a:r>
              <a:rPr lang="en-US" altLang="en-US" sz="2000" dirty="0">
                <a:cs typeface="Arial" panose="020B0604020202020204" pitchFamily="34" charset="0"/>
              </a:rPr>
              <a:t>5.    FETs are smaller than BJTs.</a:t>
            </a:r>
          </a:p>
          <a:p>
            <a:pPr eaLnBrk="1" hangingPunct="1">
              <a:spcBef>
                <a:spcPct val="30000"/>
              </a:spcBef>
              <a:buNone/>
            </a:pPr>
            <a:r>
              <a:rPr lang="en-US" altLang="en-US" sz="2000" dirty="0">
                <a:cs typeface="Arial" panose="020B0604020202020204" pitchFamily="34" charset="0"/>
              </a:rPr>
              <a:t>6.    FET have faster switching speed than BJT.</a:t>
            </a:r>
          </a:p>
        </p:txBody>
      </p:sp>
      <p:sp>
        <p:nvSpPr>
          <p:cNvPr id="16388" name="Rectangle 1"/>
          <p:cNvSpPr>
            <a:spLocks noChangeArrowheads="1"/>
          </p:cNvSpPr>
          <p:nvPr/>
        </p:nvSpPr>
        <p:spPr bwMode="auto">
          <a:xfrm>
            <a:off x="882650" y="838200"/>
            <a:ext cx="2012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accent2"/>
                </a:solidFill>
                <a:cs typeface="Arial" panose="020B0604020202020204" pitchFamily="34" charset="0"/>
              </a:rPr>
              <a:t>Similarities: </a:t>
            </a:r>
          </a:p>
        </p:txBody>
      </p:sp>
      <p:sp>
        <p:nvSpPr>
          <p:cNvPr id="16389" name="Rectangle 2"/>
          <p:cNvSpPr>
            <a:spLocks noChangeArrowheads="1"/>
          </p:cNvSpPr>
          <p:nvPr/>
        </p:nvSpPr>
        <p:spPr bwMode="auto">
          <a:xfrm>
            <a:off x="3173413" y="838200"/>
            <a:ext cx="3532187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lvl="2" indent="-4572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Both are </a:t>
            </a:r>
            <a:r>
              <a:rPr lang="en-US" alt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Transistors</a:t>
            </a:r>
          </a:p>
          <a:p>
            <a:pPr marL="457200" lvl="2" indent="-4572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Amplifiers	</a:t>
            </a:r>
          </a:p>
          <a:p>
            <a:pPr marL="457200" lvl="2" indent="-4572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Switching devices </a:t>
            </a:r>
          </a:p>
          <a:p>
            <a:pPr marL="457200" lvl="2" indent="-457200" eaLnBrk="1" hangingPunct="1">
              <a:spcBef>
                <a:spcPct val="0"/>
              </a:spcBef>
              <a:buFont typeface="+mj-lt"/>
              <a:buAutoNum type="arabicPeriod"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3 terminal devices</a:t>
            </a:r>
          </a:p>
        </p:txBody>
      </p:sp>
      <p:sp>
        <p:nvSpPr>
          <p:cNvPr id="16390" name="Rectangle 3"/>
          <p:cNvSpPr>
            <a:spLocks noChangeArrowheads="1"/>
          </p:cNvSpPr>
          <p:nvPr/>
        </p:nvSpPr>
        <p:spPr bwMode="auto">
          <a:xfrm>
            <a:off x="833438" y="2590800"/>
            <a:ext cx="1965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accent2"/>
                </a:solidFill>
                <a:cs typeface="Arial" panose="020B0604020202020204" pitchFamily="34" charset="0"/>
              </a:rPr>
              <a:t>Differences: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6"/>
          <p:cNvSpPr txBox="1">
            <a:spLocks noChangeArrowheads="1"/>
          </p:cNvSpPr>
          <p:nvPr/>
        </p:nvSpPr>
        <p:spPr bwMode="auto">
          <a:xfrm>
            <a:off x="0" y="1524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Depletion Mode Operation (D-MOSFET)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33123" name="Text Box 13"/>
          <p:cNvSpPr txBox="1">
            <a:spLocks noChangeArrowheads="1"/>
          </p:cNvSpPr>
          <p:nvPr/>
        </p:nvSpPr>
        <p:spPr bwMode="auto">
          <a:xfrm>
            <a:off x="2789237" y="781661"/>
            <a:ext cx="3565525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When </a:t>
            </a:r>
            <a:r>
              <a:rPr lang="en-US" altLang="en-US" sz="2200" i="1" dirty="0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2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GS</a:t>
            </a:r>
            <a:r>
              <a:rPr lang="en-US" alt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 = 0 V, </a:t>
            </a:r>
            <a:r>
              <a:rPr lang="en-US" altLang="en-US" sz="2200" i="1" dirty="0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2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 = </a:t>
            </a:r>
            <a:r>
              <a:rPr lang="en-US" altLang="en-US" sz="2200" i="1" dirty="0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2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DSS</a:t>
            </a:r>
            <a:endParaRPr lang="en-US" altLang="en-US" sz="2200" i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lvl="1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When </a:t>
            </a:r>
            <a:r>
              <a:rPr lang="en-US" altLang="en-US" sz="2200" i="1" dirty="0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2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GS</a:t>
            </a:r>
            <a:r>
              <a:rPr lang="en-US" altLang="en-US" sz="2200" baseline="-250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&lt; 0 V, </a:t>
            </a:r>
            <a:r>
              <a:rPr lang="en-US" altLang="en-US" sz="2200" i="1" dirty="0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2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200" i="1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&lt; </a:t>
            </a:r>
            <a:r>
              <a:rPr lang="en-US" altLang="en-US" sz="2200" i="1" dirty="0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2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DSS</a:t>
            </a:r>
          </a:p>
        </p:txBody>
      </p:sp>
      <p:sp>
        <p:nvSpPr>
          <p:cNvPr id="133125" name="Rectangle 2"/>
          <p:cNvSpPr>
            <a:spLocks noChangeArrowheads="1"/>
          </p:cNvSpPr>
          <p:nvPr/>
        </p:nvSpPr>
        <p:spPr bwMode="auto">
          <a:xfrm>
            <a:off x="304800" y="5241925"/>
            <a:ext cx="4648200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en-US" altLang="en-US" sz="2200" b="1">
                <a:solidFill>
                  <a:srgbClr val="19194D"/>
                </a:solidFill>
                <a:cs typeface="Arial" panose="020B0604020202020204" pitchFamily="34" charset="0"/>
              </a:rPr>
              <a:t>The formula used to plot the transfer curve for a JFET applies to a D-MOSFET as well:</a:t>
            </a:r>
          </a:p>
        </p:txBody>
      </p:sp>
      <p:grpSp>
        <p:nvGrpSpPr>
          <p:cNvPr id="133126" name="Group 12"/>
          <p:cNvGrpSpPr>
            <a:grpSpLocks/>
          </p:cNvGrpSpPr>
          <p:nvPr/>
        </p:nvGrpSpPr>
        <p:grpSpPr bwMode="auto">
          <a:xfrm>
            <a:off x="6248400" y="5241925"/>
            <a:ext cx="2590800" cy="1066800"/>
            <a:chOff x="2064" y="3120"/>
            <a:chExt cx="1632" cy="672"/>
          </a:xfrm>
        </p:grpSpPr>
        <p:sp>
          <p:nvSpPr>
            <p:cNvPr id="133128" name="AutoShape 13"/>
            <p:cNvSpPr>
              <a:spLocks noChangeArrowheads="1"/>
            </p:cNvSpPr>
            <p:nvPr/>
          </p:nvSpPr>
          <p:spPr bwMode="auto">
            <a:xfrm>
              <a:off x="2064" y="3120"/>
              <a:ext cx="1632" cy="67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aphicFrame>
          <p:nvGraphicFramePr>
            <p:cNvPr id="133129" name="Object 2"/>
            <p:cNvGraphicFramePr>
              <a:graphicFrameLocks noChangeAspect="1"/>
            </p:cNvGraphicFramePr>
            <p:nvPr/>
          </p:nvGraphicFramePr>
          <p:xfrm>
            <a:off x="2226" y="3213"/>
            <a:ext cx="130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990600" imgH="368300" progId="Equation.3">
                    <p:embed/>
                  </p:oleObj>
                </mc:Choice>
                <mc:Fallback>
                  <p:oleObj name="Equation" r:id="rId2" imgW="990600" imgH="368300" progId="Equation.3">
                    <p:embed/>
                    <p:pic>
                      <p:nvPicPr>
                        <p:cNvPr id="133129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6" y="3213"/>
                          <a:ext cx="130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ACAEE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3127" name="Picture 12" descr="fg06_026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1835150"/>
            <a:ext cx="6369050" cy="33956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199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Text Box 6"/>
          <p:cNvSpPr txBox="1">
            <a:spLocks noChangeArrowheads="1"/>
          </p:cNvSpPr>
          <p:nvPr/>
        </p:nvSpPr>
        <p:spPr bwMode="auto">
          <a:xfrm>
            <a:off x="0" y="76200"/>
            <a:ext cx="9144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Enhancement Mode Operation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Of D-MOSFETs</a:t>
            </a:r>
            <a:endParaRPr lang="en-US" altLang="en-US" sz="36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34147" name="Text Box 13"/>
          <p:cNvSpPr txBox="1">
            <a:spLocks noChangeArrowheads="1"/>
          </p:cNvSpPr>
          <p:nvPr/>
        </p:nvSpPr>
        <p:spPr bwMode="auto">
          <a:xfrm>
            <a:off x="5188041" y="1154444"/>
            <a:ext cx="1371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(</a:t>
            </a:r>
            <a:r>
              <a:rPr lang="en-US" altLang="en-US" sz="2200" i="1" dirty="0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2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 &gt; </a:t>
            </a:r>
            <a:r>
              <a:rPr lang="en-US" altLang="en-US" sz="2200" i="1" dirty="0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2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DSS</a:t>
            </a:r>
            <a:r>
              <a:rPr lang="en-US" altLang="en-US" sz="2200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  <a:endParaRPr lang="en-US" altLang="en-US" sz="2200" i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34148" name="Rectangle 17"/>
          <p:cNvSpPr>
            <a:spLocks noChangeArrowheads="1"/>
          </p:cNvSpPr>
          <p:nvPr/>
        </p:nvSpPr>
        <p:spPr bwMode="auto">
          <a:xfrm>
            <a:off x="2518752" y="1167511"/>
            <a:ext cx="2749550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b="1" i="1" dirty="0">
                <a:solidFill>
                  <a:srgbClr val="19194D"/>
                </a:solidFill>
                <a:cs typeface="Arial" panose="020B0604020202020204" pitchFamily="34" charset="0"/>
              </a:rPr>
              <a:t>V</a:t>
            </a:r>
            <a:r>
              <a:rPr lang="en-US" altLang="en-US" sz="2200" b="1" i="1" baseline="-25000" dirty="0">
                <a:solidFill>
                  <a:srgbClr val="19194D"/>
                </a:solidFill>
                <a:cs typeface="Arial" panose="020B0604020202020204" pitchFamily="34" charset="0"/>
              </a:rPr>
              <a:t>GS</a:t>
            </a:r>
            <a:r>
              <a:rPr lang="en-US" altLang="en-US" sz="2200" b="1" dirty="0">
                <a:solidFill>
                  <a:srgbClr val="19194D"/>
                </a:solidFill>
                <a:cs typeface="Arial" panose="020B0604020202020204" pitchFamily="34" charset="0"/>
              </a:rPr>
              <a:t> is now positive</a:t>
            </a:r>
          </a:p>
        </p:txBody>
      </p:sp>
      <p:sp>
        <p:nvSpPr>
          <p:cNvPr id="134149" name="Rectangle 1"/>
          <p:cNvSpPr>
            <a:spLocks noChangeArrowheads="1"/>
          </p:cNvSpPr>
          <p:nvPr/>
        </p:nvSpPr>
        <p:spPr bwMode="auto">
          <a:xfrm>
            <a:off x="1828800" y="5181600"/>
            <a:ext cx="319405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cs typeface="Arial" panose="020B0604020202020204" pitchFamily="34" charset="0"/>
              </a:rPr>
              <a:t>The formula used to plot the transfer curve still applies:</a:t>
            </a:r>
            <a:endParaRPr lang="en-US" altLang="en-US" sz="2200">
              <a:solidFill>
                <a:srgbClr val="BBE0E3"/>
              </a:solidFill>
              <a:cs typeface="Arial" panose="020B0604020202020204" pitchFamily="34" charset="0"/>
            </a:endParaRPr>
          </a:p>
        </p:txBody>
      </p:sp>
      <p:grpSp>
        <p:nvGrpSpPr>
          <p:cNvPr id="134150" name="Group 12"/>
          <p:cNvGrpSpPr>
            <a:grpSpLocks/>
          </p:cNvGrpSpPr>
          <p:nvPr/>
        </p:nvGrpSpPr>
        <p:grpSpPr bwMode="auto">
          <a:xfrm>
            <a:off x="5022850" y="5175250"/>
            <a:ext cx="2590800" cy="1066800"/>
            <a:chOff x="2064" y="3120"/>
            <a:chExt cx="1632" cy="672"/>
          </a:xfrm>
        </p:grpSpPr>
        <p:sp>
          <p:nvSpPr>
            <p:cNvPr id="134152" name="AutoShape 13"/>
            <p:cNvSpPr>
              <a:spLocks noChangeArrowheads="1"/>
            </p:cNvSpPr>
            <p:nvPr/>
          </p:nvSpPr>
          <p:spPr bwMode="auto">
            <a:xfrm>
              <a:off x="2064" y="3120"/>
              <a:ext cx="1632" cy="67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aphicFrame>
          <p:nvGraphicFramePr>
            <p:cNvPr id="134153" name="Object 2"/>
            <p:cNvGraphicFramePr>
              <a:graphicFrameLocks noChangeAspect="1"/>
            </p:cNvGraphicFramePr>
            <p:nvPr/>
          </p:nvGraphicFramePr>
          <p:xfrm>
            <a:off x="2226" y="3213"/>
            <a:ext cx="1308" cy="4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990600" imgH="368300" progId="Equation.3">
                    <p:embed/>
                  </p:oleObj>
                </mc:Choice>
                <mc:Fallback>
                  <p:oleObj name="Equation" r:id="rId2" imgW="990600" imgH="368300" progId="Equation.3">
                    <p:embed/>
                    <p:pic>
                      <p:nvPicPr>
                        <p:cNvPr id="134153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26" y="3213"/>
                          <a:ext cx="1308" cy="4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ACAEE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34151" name="Picture 12" descr="fg06_026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018" y="1593850"/>
            <a:ext cx="6557963" cy="34972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266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70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6233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211263"/>
            <a:ext cx="3505200" cy="520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3048000"/>
            <a:ext cx="247808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84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solidFill>
                  <a:srgbClr val="000000"/>
                </a:solidFill>
                <a:cs typeface="Arial" panose="020B0604020202020204" pitchFamily="34" charset="0"/>
              </a:rPr>
              <a:t>D-Type MOSFET Structures</a:t>
            </a:r>
            <a:endParaRPr lang="en-US" altLang="en-US" sz="18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6" descr="fg06_029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3" t="1820" r="25713" b="76012"/>
          <a:stretch>
            <a:fillRect/>
          </a:stretch>
        </p:blipFill>
        <p:spPr bwMode="auto">
          <a:xfrm>
            <a:off x="0" y="904874"/>
            <a:ext cx="4321171" cy="397192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fg06_024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14400"/>
            <a:ext cx="4373563" cy="3962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49530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000" b="1" dirty="0">
                <a:solidFill>
                  <a:srgbClr val="FF0000"/>
                </a:solidFill>
              </a:rPr>
              <a:t>	P-channel DMOS			N-channel DMOS 	</a:t>
            </a:r>
          </a:p>
          <a:p>
            <a:r>
              <a:rPr lang="en-US" altLang="en-US" sz="2000" b="1" dirty="0">
                <a:solidFill>
                  <a:srgbClr val="FF0000"/>
                </a:solidFill>
              </a:rPr>
              <a:t>Same as Enhancement EMOS.</a:t>
            </a:r>
          </a:p>
          <a:p>
            <a:r>
              <a:rPr lang="en-US" altLang="en-US" sz="2000" b="1" dirty="0">
                <a:solidFill>
                  <a:srgbClr val="FF0000"/>
                </a:solidFill>
              </a:rPr>
              <a:t>Only difference: N/P channel exists between drain and source before applying any voltage			</a:t>
            </a:r>
          </a:p>
        </p:txBody>
      </p:sp>
    </p:spTree>
    <p:extLst>
      <p:ext uri="{BB962C8B-B14F-4D97-AF65-F5344CB8AC3E}">
        <p14:creationId xmlns:p14="http://schemas.microsoft.com/office/powerpoint/2010/main" val="141895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6"/>
          <p:cNvSpPr txBox="1">
            <a:spLocks noChangeArrowheads="1"/>
          </p:cNvSpPr>
          <p:nvPr/>
        </p:nvSpPr>
        <p:spPr bwMode="auto">
          <a:xfrm>
            <a:off x="0" y="762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D-Type MOSFET Symbols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137219" name="Picture 10" descr="fg06_03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4148138" cy="3657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0" name="Rectangle 1"/>
          <p:cNvSpPr>
            <a:spLocks noChangeArrowheads="1"/>
          </p:cNvSpPr>
          <p:nvPr/>
        </p:nvSpPr>
        <p:spPr bwMode="auto">
          <a:xfrm>
            <a:off x="4495800" y="914400"/>
            <a:ext cx="4572000" cy="507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800" dirty="0"/>
              <a:t>The symbols try to reflect the actual construction of the device. 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The lack of a direct connection (due to the gate insulation) between the gate and the channel is represented by a space between the gate and the other terminals of the symbol. 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The vertical line representing the channel is connected between the drain and the source and is “supported” by the substrate. 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Two symbols are provided for each type of channel to reflect the fact that in some cases the substrate is externally available, whereas in others it is not. 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For most of our analysis, the substrate and the source will be connected and the lower symbols will be employed.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19600"/>
            <a:ext cx="4495801" cy="190499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838200" y="5638800"/>
            <a:ext cx="3048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3352800" y="5429534"/>
            <a:ext cx="304800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21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 b="1">
                <a:solidFill>
                  <a:srgbClr val="FF4949"/>
                </a:solidFill>
              </a:rPr>
              <a:t>JFET Characteristics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r>
              <a:rPr lang="en-US" altLang="en-US" b="1" u="sng">
                <a:solidFill>
                  <a:schemeClr val="accent2"/>
                </a:solidFill>
              </a:rPr>
              <a:t>Unipolar</a:t>
            </a:r>
            <a:r>
              <a:rPr lang="en-US" altLang="en-US" b="1">
                <a:solidFill>
                  <a:schemeClr val="accent2"/>
                </a:solidFill>
              </a:rPr>
              <a:t> device (one polarity of charge carrier – </a:t>
            </a:r>
            <a:r>
              <a:rPr lang="en-US" altLang="en-US" b="1" u="sng">
                <a:solidFill>
                  <a:schemeClr val="accent2"/>
                </a:solidFill>
              </a:rPr>
              <a:t>no</a:t>
            </a:r>
            <a:r>
              <a:rPr lang="en-US" altLang="en-US" b="1">
                <a:solidFill>
                  <a:schemeClr val="accent2"/>
                </a:solidFill>
              </a:rPr>
              <a:t> minority carriers)</a:t>
            </a:r>
          </a:p>
          <a:p>
            <a:r>
              <a:rPr lang="en-US" altLang="en-US" b="1" u="sng">
                <a:solidFill>
                  <a:schemeClr val="accent2"/>
                </a:solidFill>
              </a:rPr>
              <a:t>High</a:t>
            </a:r>
            <a:r>
              <a:rPr lang="en-US" altLang="en-US" b="1">
                <a:solidFill>
                  <a:schemeClr val="accent2"/>
                </a:solidFill>
              </a:rPr>
              <a:t> </a:t>
            </a:r>
            <a:r>
              <a:rPr lang="en-US" altLang="en-US" b="1">
                <a:solidFill>
                  <a:srgbClr val="FF4949"/>
                </a:solidFill>
              </a:rPr>
              <a:t>input</a:t>
            </a:r>
            <a:r>
              <a:rPr lang="en-US" altLang="en-US" b="1">
                <a:solidFill>
                  <a:schemeClr val="accent2"/>
                </a:solidFill>
              </a:rPr>
              <a:t> impedance</a:t>
            </a:r>
          </a:p>
          <a:p>
            <a:r>
              <a:rPr lang="en-US" altLang="en-US" b="1">
                <a:solidFill>
                  <a:schemeClr val="accent2"/>
                </a:solidFill>
              </a:rPr>
              <a:t>Source and drain are </a:t>
            </a:r>
            <a:r>
              <a:rPr lang="en-US" altLang="en-US" b="1" u="sng">
                <a:solidFill>
                  <a:schemeClr val="accent2"/>
                </a:solidFill>
              </a:rPr>
              <a:t>interchangeable</a:t>
            </a:r>
            <a:r>
              <a:rPr lang="en-US" altLang="en-US" b="1">
                <a:solidFill>
                  <a:schemeClr val="accent2"/>
                </a:solidFill>
              </a:rPr>
              <a:t> in most low-frequency applications</a:t>
            </a:r>
          </a:p>
          <a:p>
            <a:r>
              <a:rPr lang="en-US" altLang="en-US" b="1" u="sng">
                <a:solidFill>
                  <a:schemeClr val="accent2"/>
                </a:solidFill>
              </a:rPr>
              <a:t>Two</a:t>
            </a:r>
            <a:r>
              <a:rPr lang="en-US" altLang="en-US" b="1">
                <a:solidFill>
                  <a:schemeClr val="accent2"/>
                </a:solidFill>
              </a:rPr>
              <a:t> diodes: </a:t>
            </a:r>
            <a:r>
              <a:rPr lang="en-US" altLang="en-US" b="1">
                <a:solidFill>
                  <a:srgbClr val="FF4949"/>
                </a:solidFill>
              </a:rPr>
              <a:t>gate-source</a:t>
            </a:r>
            <a:r>
              <a:rPr lang="en-US" altLang="en-US" b="1">
                <a:solidFill>
                  <a:schemeClr val="accent2"/>
                </a:solidFill>
              </a:rPr>
              <a:t> and </a:t>
            </a:r>
            <a:r>
              <a:rPr lang="en-US" altLang="en-US" b="1">
                <a:solidFill>
                  <a:srgbClr val="FF4949"/>
                </a:solidFill>
              </a:rPr>
              <a:t>gate-drain</a:t>
            </a:r>
          </a:p>
          <a:p>
            <a:r>
              <a:rPr lang="en-US" altLang="en-US" b="1">
                <a:solidFill>
                  <a:schemeClr val="accent2"/>
                </a:solidFill>
              </a:rPr>
              <a:t>For </a:t>
            </a:r>
            <a:r>
              <a:rPr lang="en-US" altLang="en-US" b="1" u="sng">
                <a:solidFill>
                  <a:schemeClr val="accent2"/>
                </a:solidFill>
              </a:rPr>
              <a:t>normal</a:t>
            </a:r>
            <a:r>
              <a:rPr lang="en-US" altLang="en-US" b="1">
                <a:solidFill>
                  <a:schemeClr val="accent2"/>
                </a:solidFill>
              </a:rPr>
              <a:t> operation the gate-source diode is </a:t>
            </a:r>
            <a:r>
              <a:rPr lang="en-US" altLang="en-US" b="1">
                <a:solidFill>
                  <a:srgbClr val="FF4949"/>
                </a:solidFill>
              </a:rPr>
              <a:t>reverse</a:t>
            </a:r>
            <a:r>
              <a:rPr lang="en-US" altLang="en-US" b="1">
                <a:solidFill>
                  <a:schemeClr val="accent2"/>
                </a:solidFill>
              </a:rPr>
              <a:t>-biased</a:t>
            </a:r>
          </a:p>
          <a:p>
            <a:endParaRPr lang="en-US" altLang="en-US"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6"/>
          <p:cNvSpPr txBox="1">
            <a:spLocks noChangeArrowheads="1"/>
          </p:cNvSpPr>
          <p:nvPr/>
        </p:nvSpPr>
        <p:spPr bwMode="auto">
          <a:xfrm>
            <a:off x="0" y="303213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JFET Construction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20483" name="Text Box 14"/>
          <p:cNvSpPr txBox="1">
            <a:spLocks noChangeArrowheads="1"/>
          </p:cNvSpPr>
          <p:nvPr/>
        </p:nvSpPr>
        <p:spPr bwMode="auto">
          <a:xfrm>
            <a:off x="152400" y="4495800"/>
            <a:ext cx="3482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cs typeface="Arial" panose="020B0604020202020204" pitchFamily="34" charset="0"/>
              </a:rPr>
              <a:t>The n-channel is the more widely used of the two.</a:t>
            </a:r>
          </a:p>
        </p:txBody>
      </p:sp>
      <p:sp>
        <p:nvSpPr>
          <p:cNvPr id="20485" name="Rectangle 1"/>
          <p:cNvSpPr>
            <a:spLocks noChangeArrowheads="1"/>
          </p:cNvSpPr>
          <p:nvPr/>
        </p:nvSpPr>
        <p:spPr bwMode="auto">
          <a:xfrm>
            <a:off x="152400" y="1631950"/>
            <a:ext cx="3124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cs typeface="Arial" panose="020B0604020202020204" pitchFamily="34" charset="0"/>
              </a:rPr>
              <a:t>There are two types of JFETs:</a:t>
            </a:r>
          </a:p>
        </p:txBody>
      </p:sp>
      <p:sp>
        <p:nvSpPr>
          <p:cNvPr id="20487" name="Rectangle 3"/>
          <p:cNvSpPr>
            <a:spLocks noChangeArrowheads="1"/>
          </p:cNvSpPr>
          <p:nvPr/>
        </p:nvSpPr>
        <p:spPr bwMode="auto">
          <a:xfrm>
            <a:off x="533400" y="2965450"/>
            <a:ext cx="19431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rgbClr val="FFFF66"/>
                </a:solidFill>
                <a:cs typeface="Arial" panose="020B0604020202020204" pitchFamily="34" charset="0"/>
              </a:rPr>
              <a:t>n</a:t>
            </a:r>
            <a:r>
              <a:rPr lang="en-US" altLang="en-US" sz="2400" b="1">
                <a:solidFill>
                  <a:srgbClr val="FFFF66"/>
                </a:solidFill>
                <a:cs typeface="Arial" panose="020B0604020202020204" pitchFamily="34" charset="0"/>
              </a:rPr>
              <a:t>-channel</a:t>
            </a:r>
          </a:p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rgbClr val="FFFF66"/>
                </a:solidFill>
                <a:cs typeface="Arial" panose="020B0604020202020204" pitchFamily="34" charset="0"/>
              </a:rPr>
              <a:t>p</a:t>
            </a:r>
            <a:r>
              <a:rPr lang="en-US" altLang="en-US" sz="2400" b="1">
                <a:solidFill>
                  <a:srgbClr val="FFFF66"/>
                </a:solidFill>
                <a:cs typeface="Arial" panose="020B0604020202020204" pitchFamily="34" charset="0"/>
              </a:rPr>
              <a:t>-channel</a:t>
            </a:r>
          </a:p>
        </p:txBody>
      </p:sp>
      <p:pic>
        <p:nvPicPr>
          <p:cNvPr id="20489" name="Picture 14" descr="fg06_00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143000"/>
            <a:ext cx="5113338" cy="4914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/>
      <p:bldP spid="20485" grpId="0"/>
      <p:bldP spid="2048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ext Box 6"/>
          <p:cNvSpPr txBox="1">
            <a:spLocks noChangeArrowheads="1"/>
          </p:cNvSpPr>
          <p:nvPr/>
        </p:nvSpPr>
        <p:spPr bwMode="auto">
          <a:xfrm>
            <a:off x="0" y="10668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N-Channel JFET Symbol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97283" name="Picture 8" descr="fg06_014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2286000"/>
            <a:ext cx="2571750" cy="33226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6"/>
          <p:cNvSpPr txBox="1">
            <a:spLocks noChangeArrowheads="1"/>
          </p:cNvSpPr>
          <p:nvPr/>
        </p:nvSpPr>
        <p:spPr bwMode="auto">
          <a:xfrm>
            <a:off x="0" y="10668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JFET Operating Characteristics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24579" name="Text Box 13"/>
          <p:cNvSpPr txBox="1">
            <a:spLocks noChangeArrowheads="1"/>
          </p:cNvSpPr>
          <p:nvPr/>
        </p:nvSpPr>
        <p:spPr bwMode="auto">
          <a:xfrm>
            <a:off x="614363" y="2819400"/>
            <a:ext cx="7958137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</a:pPr>
            <a:r>
              <a:rPr lang="en-US" altLang="en-US" sz="2400" i="1">
                <a:cs typeface="Arial" panose="020B0604020202020204" pitchFamily="34" charset="0"/>
              </a:rPr>
              <a:t> </a:t>
            </a:r>
            <a:r>
              <a:rPr lang="en-US" altLang="en-US" sz="2400" i="1">
                <a:solidFill>
                  <a:srgbClr val="FF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400" i="1" baseline="-25000">
                <a:solidFill>
                  <a:srgbClr val="FF0000"/>
                </a:solidFill>
                <a:cs typeface="Arial" panose="020B0604020202020204" pitchFamily="34" charset="0"/>
              </a:rPr>
              <a:t>GS</a:t>
            </a:r>
            <a:r>
              <a:rPr lang="en-US" altLang="en-US" sz="2400">
                <a:solidFill>
                  <a:srgbClr val="FF0000"/>
                </a:solidFill>
                <a:cs typeface="Arial" panose="020B0604020202020204" pitchFamily="34" charset="0"/>
              </a:rPr>
              <a:t> = 0 V (zero), </a:t>
            </a:r>
            <a:r>
              <a:rPr lang="en-US" altLang="en-US" sz="2400" i="1">
                <a:cs typeface="Arial" panose="020B0604020202020204" pitchFamily="34" charset="0"/>
              </a:rPr>
              <a:t>V</a:t>
            </a:r>
            <a:r>
              <a:rPr lang="en-US" altLang="en-US" sz="2400" i="1" baseline="-25000">
                <a:cs typeface="Arial" panose="020B0604020202020204" pitchFamily="34" charset="0"/>
              </a:rPr>
              <a:t>DS</a:t>
            </a:r>
            <a:r>
              <a:rPr lang="en-US" altLang="en-US" sz="2400">
                <a:cs typeface="Arial" panose="020B0604020202020204" pitchFamily="34" charset="0"/>
              </a:rPr>
              <a:t> increasing to some positive value</a:t>
            </a:r>
          </a:p>
          <a:p>
            <a:pPr marL="0" lvl="1" eaLnBrk="1" hangingPunct="1">
              <a:lnSpc>
                <a:spcPct val="2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 i="1">
                <a:cs typeface="Arial" panose="020B0604020202020204" pitchFamily="34" charset="0"/>
              </a:rPr>
              <a:t> </a:t>
            </a:r>
            <a:r>
              <a:rPr lang="en-US" altLang="en-US" sz="2400" i="1">
                <a:solidFill>
                  <a:srgbClr val="FF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400" i="1" baseline="-25000">
                <a:solidFill>
                  <a:srgbClr val="FF0000"/>
                </a:solidFill>
                <a:cs typeface="Arial" panose="020B0604020202020204" pitchFamily="34" charset="0"/>
              </a:rPr>
              <a:t>GS</a:t>
            </a:r>
            <a:r>
              <a:rPr lang="en-US" altLang="en-US" sz="2400">
                <a:solidFill>
                  <a:srgbClr val="FF0000"/>
                </a:solidFill>
                <a:cs typeface="Arial" panose="020B0604020202020204" pitchFamily="34" charset="0"/>
              </a:rPr>
              <a:t> &lt; 0 V (negative), </a:t>
            </a:r>
            <a:r>
              <a:rPr lang="en-US" altLang="en-US" sz="2400" i="1">
                <a:cs typeface="Arial" panose="020B0604020202020204" pitchFamily="34" charset="0"/>
              </a:rPr>
              <a:t>V</a:t>
            </a:r>
            <a:r>
              <a:rPr lang="en-US" altLang="en-US" sz="2400" i="1" baseline="-25000">
                <a:cs typeface="Arial" panose="020B0604020202020204" pitchFamily="34" charset="0"/>
              </a:rPr>
              <a:t>DS</a:t>
            </a:r>
            <a:r>
              <a:rPr lang="en-US" altLang="en-US" sz="2400">
                <a:cs typeface="Arial" panose="020B0604020202020204" pitchFamily="34" charset="0"/>
              </a:rPr>
              <a:t> at some positive value</a:t>
            </a:r>
          </a:p>
          <a:p>
            <a:pPr marL="0" lvl="1" eaLnBrk="1" hangingPunct="1">
              <a:lnSpc>
                <a:spcPct val="200000"/>
              </a:lnSpc>
              <a:spcBef>
                <a:spcPct val="0"/>
              </a:spcBef>
              <a:buFontTx/>
              <a:buChar char="•"/>
            </a:pPr>
            <a:r>
              <a:rPr lang="en-US" altLang="en-US" sz="2400">
                <a:cs typeface="Arial" panose="020B0604020202020204" pitchFamily="34" charset="0"/>
              </a:rPr>
              <a:t> </a:t>
            </a:r>
            <a:r>
              <a:rPr lang="en-US" altLang="en-US" sz="2400">
                <a:solidFill>
                  <a:srgbClr val="FF0000"/>
                </a:solidFill>
                <a:cs typeface="Arial" panose="020B0604020202020204" pitchFamily="34" charset="0"/>
              </a:rPr>
              <a:t>Ohmic region</a:t>
            </a:r>
            <a:r>
              <a:rPr lang="en-US" altLang="en-US" sz="2400">
                <a:cs typeface="Arial" panose="020B0604020202020204" pitchFamily="34" charset="0"/>
              </a:rPr>
              <a:t>: Voltage-controlled resistor</a:t>
            </a:r>
          </a:p>
        </p:txBody>
      </p:sp>
      <p:sp>
        <p:nvSpPr>
          <p:cNvPr id="24580" name="Rectangle 1"/>
          <p:cNvSpPr>
            <a:spLocks noChangeArrowheads="1"/>
          </p:cNvSpPr>
          <p:nvPr/>
        </p:nvSpPr>
        <p:spPr bwMode="auto">
          <a:xfrm>
            <a:off x="614363" y="2211388"/>
            <a:ext cx="814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chemeClr val="accent2"/>
                </a:solidFill>
                <a:cs typeface="Arial" panose="020B0604020202020204" pitchFamily="34" charset="0"/>
              </a:rPr>
              <a:t>There are three basic operating conditions for a JFET:</a:t>
            </a:r>
            <a:endParaRPr lang="en-US" altLang="en-US" sz="2000" b="1" i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6"/>
          <p:cNvSpPr txBox="1">
            <a:spLocks noChangeArrowheads="1"/>
          </p:cNvSpPr>
          <p:nvPr/>
        </p:nvSpPr>
        <p:spPr bwMode="auto">
          <a:xfrm>
            <a:off x="-3175" y="263525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JFET Characteristics: </a:t>
            </a:r>
            <a:r>
              <a:rPr lang="en-US" altLang="en-US" sz="3600" b="1" i="1">
                <a:cs typeface="Arial" panose="020B0604020202020204" pitchFamily="34" charset="0"/>
              </a:rPr>
              <a:t>V</a:t>
            </a:r>
            <a:r>
              <a:rPr lang="en-US" altLang="en-US" sz="3600" b="1" i="1" baseline="-25000">
                <a:cs typeface="Arial" panose="020B0604020202020204" pitchFamily="34" charset="0"/>
              </a:rPr>
              <a:t>GS</a:t>
            </a:r>
            <a:r>
              <a:rPr lang="en-US" altLang="en-US" sz="3600" b="1">
                <a:cs typeface="Arial" panose="020B0604020202020204" pitchFamily="34" charset="0"/>
              </a:rPr>
              <a:t>=0V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100355" name="Text Box 17"/>
          <p:cNvSpPr txBox="1">
            <a:spLocks noChangeArrowheads="1"/>
          </p:cNvSpPr>
          <p:nvPr/>
        </p:nvSpPr>
        <p:spPr bwMode="auto">
          <a:xfrm>
            <a:off x="434975" y="4430713"/>
            <a:ext cx="383222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000">
                <a:cs typeface="Arial" panose="020B0604020202020204" pitchFamily="34" charset="0"/>
              </a:rPr>
              <a:t> Even though the </a:t>
            </a:r>
            <a:r>
              <a:rPr lang="en-US" altLang="en-US" sz="2000" i="1">
                <a:cs typeface="Arial" panose="020B0604020202020204" pitchFamily="34" charset="0"/>
              </a:rPr>
              <a:t>n</a:t>
            </a:r>
            <a:r>
              <a:rPr lang="en-US" altLang="en-US" sz="2000">
                <a:cs typeface="Arial" panose="020B0604020202020204" pitchFamily="34" charset="0"/>
              </a:rPr>
              <a:t>-channel resistance is increasing, the current from source to drain </a:t>
            </a:r>
            <a:r>
              <a:rPr lang="en-US" altLang="en-US" sz="1800"/>
              <a:t>(</a:t>
            </a:r>
            <a:r>
              <a:rPr lang="en-US" altLang="en-US" sz="1800" i="1"/>
              <a:t>I</a:t>
            </a:r>
            <a:r>
              <a:rPr lang="en-US" altLang="en-US" sz="1800" i="1" baseline="-25000"/>
              <a:t>D</a:t>
            </a:r>
            <a:r>
              <a:rPr lang="en-US" altLang="en-US" sz="1800"/>
              <a:t>)</a:t>
            </a:r>
            <a:r>
              <a:rPr lang="en-US" altLang="en-US" sz="2000">
                <a:cs typeface="Arial" panose="020B0604020202020204" pitchFamily="34" charset="0"/>
              </a:rPr>
              <a:t> through the </a:t>
            </a:r>
            <a:r>
              <a:rPr lang="en-US" altLang="en-US" sz="2000" i="1">
                <a:cs typeface="Arial" panose="020B0604020202020204" pitchFamily="34" charset="0"/>
              </a:rPr>
              <a:t>n</a:t>
            </a:r>
            <a:r>
              <a:rPr lang="en-US" altLang="en-US" sz="2000">
                <a:cs typeface="Arial" panose="020B0604020202020204" pitchFamily="34" charset="0"/>
              </a:rPr>
              <a:t>-channel is increasing because </a:t>
            </a:r>
            <a:r>
              <a:rPr lang="en-US" altLang="en-US" sz="2000" i="1"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cs typeface="Arial" panose="020B0604020202020204" pitchFamily="34" charset="0"/>
              </a:rPr>
              <a:t>DS</a:t>
            </a:r>
            <a:r>
              <a:rPr lang="en-US" altLang="en-US" sz="2000">
                <a:cs typeface="Arial" panose="020B0604020202020204" pitchFamily="34" charset="0"/>
              </a:rPr>
              <a:t> is increasing.</a:t>
            </a:r>
          </a:p>
        </p:txBody>
      </p:sp>
      <p:sp>
        <p:nvSpPr>
          <p:cNvPr id="100356" name="Rectangle 18"/>
          <p:cNvSpPr>
            <a:spLocks noChangeArrowheads="1"/>
          </p:cNvSpPr>
          <p:nvPr/>
        </p:nvSpPr>
        <p:spPr bwMode="auto">
          <a:xfrm>
            <a:off x="446088" y="1025525"/>
            <a:ext cx="831691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cs typeface="Arial" panose="020B0604020202020204" pitchFamily="34" charset="0"/>
              </a:rPr>
              <a:t>Three things happen when V</a:t>
            </a:r>
            <a:r>
              <a:rPr lang="en-US" altLang="en-US" sz="2400" i="1" baseline="-25000">
                <a:solidFill>
                  <a:schemeClr val="accent2"/>
                </a:solidFill>
                <a:cs typeface="Arial" panose="020B0604020202020204" pitchFamily="34" charset="0"/>
              </a:rPr>
              <a:t>GS</a:t>
            </a:r>
            <a:r>
              <a:rPr lang="en-US" altLang="en-US" sz="2400" i="1">
                <a:solidFill>
                  <a:schemeClr val="accent2"/>
                </a:solidFill>
                <a:cs typeface="Arial" panose="020B0604020202020204" pitchFamily="34" charset="0"/>
              </a:rPr>
              <a:t> = </a:t>
            </a:r>
            <a:r>
              <a:rPr lang="en-US" altLang="en-US" sz="2400">
                <a:solidFill>
                  <a:schemeClr val="accent2"/>
                </a:solidFill>
                <a:cs typeface="Arial" panose="020B0604020202020204" pitchFamily="34" charset="0"/>
              </a:rPr>
              <a:t>0 V</a:t>
            </a:r>
            <a:r>
              <a:rPr lang="en-US" altLang="en-US" sz="2400" i="1">
                <a:solidFill>
                  <a:schemeClr val="accent2"/>
                </a:solidFill>
                <a:cs typeface="Arial" panose="020B0604020202020204" pitchFamily="34" charset="0"/>
              </a:rPr>
              <a:t> and V</a:t>
            </a:r>
            <a:r>
              <a:rPr lang="en-US" altLang="en-US" sz="2400" i="1" baseline="-25000">
                <a:solidFill>
                  <a:schemeClr val="accent2"/>
                </a:solidFill>
                <a:cs typeface="Arial" panose="020B0604020202020204" pitchFamily="34" charset="0"/>
              </a:rPr>
              <a:t>DS</a:t>
            </a:r>
            <a:r>
              <a:rPr lang="en-US" altLang="en-US" sz="2400" i="1">
                <a:solidFill>
                  <a:schemeClr val="accent2"/>
                </a:solidFill>
                <a:cs typeface="Arial" panose="020B0604020202020204" pitchFamily="34" charset="0"/>
              </a:rPr>
              <a:t> increases from </a:t>
            </a:r>
            <a:r>
              <a:rPr lang="en-US" altLang="en-US" sz="2400">
                <a:solidFill>
                  <a:schemeClr val="accent2"/>
                </a:solidFill>
                <a:cs typeface="Arial" panose="020B0604020202020204" pitchFamily="34" charset="0"/>
              </a:rPr>
              <a:t>0 V</a:t>
            </a:r>
            <a:r>
              <a:rPr lang="en-US" altLang="en-US" sz="2400" i="1">
                <a:solidFill>
                  <a:schemeClr val="accent2"/>
                </a:solidFill>
                <a:cs typeface="Arial" panose="020B0604020202020204" pitchFamily="34" charset="0"/>
              </a:rPr>
              <a:t> to a more positive voltage:</a:t>
            </a:r>
          </a:p>
        </p:txBody>
      </p:sp>
      <p:sp>
        <p:nvSpPr>
          <p:cNvPr id="100357" name="Rectangle 1"/>
          <p:cNvSpPr>
            <a:spLocks noChangeArrowheads="1"/>
          </p:cNvSpPr>
          <p:nvPr/>
        </p:nvSpPr>
        <p:spPr bwMode="auto">
          <a:xfrm>
            <a:off x="385763" y="1931988"/>
            <a:ext cx="38052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The size of the depletion region between </a:t>
            </a:r>
            <a:r>
              <a:rPr lang="en-US" altLang="en-US" sz="2000" i="1">
                <a:solidFill>
                  <a:srgbClr val="000000"/>
                </a:solidFill>
                <a:cs typeface="Arial" panose="020B0604020202020204" pitchFamily="34" charset="0"/>
              </a:rPr>
              <a:t>p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- type gate and </a:t>
            </a:r>
            <a:r>
              <a:rPr lang="en-US" altLang="en-US" sz="2000" i="1">
                <a:solidFill>
                  <a:srgbClr val="000000"/>
                </a:solidFill>
                <a:cs typeface="Arial" panose="020B0604020202020204" pitchFamily="34" charset="0"/>
              </a:rPr>
              <a:t>n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-channel increases.</a:t>
            </a:r>
          </a:p>
        </p:txBody>
      </p:sp>
      <p:sp>
        <p:nvSpPr>
          <p:cNvPr id="100358" name="Rectangle 2"/>
          <p:cNvSpPr>
            <a:spLocks noChangeArrowheads="1"/>
          </p:cNvSpPr>
          <p:nvPr/>
        </p:nvSpPr>
        <p:spPr bwMode="auto">
          <a:xfrm>
            <a:off x="434975" y="3027363"/>
            <a:ext cx="37338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Increasing the size of the depletion region decreases the width of the </a:t>
            </a:r>
            <a:r>
              <a:rPr lang="en-US" altLang="en-US" sz="2000" i="1">
                <a:solidFill>
                  <a:srgbClr val="000000"/>
                </a:solidFill>
                <a:cs typeface="Arial" panose="020B0604020202020204" pitchFamily="34" charset="0"/>
              </a:rPr>
              <a:t>n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-channel, which increases its resistance.</a:t>
            </a:r>
          </a:p>
        </p:txBody>
      </p:sp>
      <p:pic>
        <p:nvPicPr>
          <p:cNvPr id="100359" name="Picture 12" descr="fg06_005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68500"/>
            <a:ext cx="3962400" cy="41481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 Box 6"/>
          <p:cNvSpPr txBox="1">
            <a:spLocks noChangeArrowheads="1"/>
          </p:cNvSpPr>
          <p:nvPr/>
        </p:nvSpPr>
        <p:spPr bwMode="auto">
          <a:xfrm>
            <a:off x="0" y="10668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FET Types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17411" name="Rectangle 1"/>
          <p:cNvSpPr>
            <a:spLocks noChangeArrowheads="1"/>
          </p:cNvSpPr>
          <p:nvPr/>
        </p:nvSpPr>
        <p:spPr bwMode="auto">
          <a:xfrm>
            <a:off x="1830388" y="2295525"/>
            <a:ext cx="70088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accent2"/>
                </a:solidFill>
                <a:cs typeface="Arial" panose="020B0604020202020204" pitchFamily="34" charset="0"/>
              </a:rPr>
              <a:t>JFET: 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Junction FET (Not in our syllabus. Not used NOW) </a:t>
            </a:r>
          </a:p>
        </p:txBody>
      </p:sp>
      <p:sp>
        <p:nvSpPr>
          <p:cNvPr id="17412" name="Rectangle 2"/>
          <p:cNvSpPr>
            <a:spLocks noChangeArrowheads="1"/>
          </p:cNvSpPr>
          <p:nvPr/>
        </p:nvSpPr>
        <p:spPr bwMode="auto">
          <a:xfrm>
            <a:off x="1814513" y="3097213"/>
            <a:ext cx="5743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chemeClr val="accent2"/>
                </a:solidFill>
                <a:cs typeface="Arial" panose="020B0604020202020204" pitchFamily="34" charset="0"/>
              </a:rPr>
              <a:t>MOSFET:  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Metal–Oxide–Semiconductor FET</a:t>
            </a:r>
          </a:p>
        </p:txBody>
      </p:sp>
      <p:sp>
        <p:nvSpPr>
          <p:cNvPr id="17413" name="Rectangle 3"/>
          <p:cNvSpPr>
            <a:spLocks noChangeArrowheads="1"/>
          </p:cNvSpPr>
          <p:nvPr/>
        </p:nvSpPr>
        <p:spPr bwMode="auto">
          <a:xfrm>
            <a:off x="2684463" y="3711575"/>
            <a:ext cx="441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chemeClr val="accent2"/>
                </a:solidFill>
                <a:cs typeface="Arial" panose="020B0604020202020204" pitchFamily="34" charset="0"/>
              </a:rPr>
              <a:t>D-MOSFET:  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Depletion MOSFET</a:t>
            </a:r>
          </a:p>
        </p:txBody>
      </p:sp>
      <p:sp>
        <p:nvSpPr>
          <p:cNvPr id="17414" name="Rectangle 4"/>
          <p:cNvSpPr>
            <a:spLocks noChangeArrowheads="1"/>
          </p:cNvSpPr>
          <p:nvPr/>
        </p:nvSpPr>
        <p:spPr bwMode="auto">
          <a:xfrm>
            <a:off x="2684463" y="4325938"/>
            <a:ext cx="487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None/>
            </a:pPr>
            <a:r>
              <a:rPr lang="en-US" altLang="en-US" sz="2400" b="1" dirty="0">
                <a:solidFill>
                  <a:srgbClr val="FF0000"/>
                </a:solidFill>
                <a:cs typeface="Arial" panose="020B0604020202020204" pitchFamily="34" charset="0"/>
              </a:rPr>
              <a:t>E-MOSFET:  </a:t>
            </a:r>
            <a:r>
              <a:rPr lang="en-US" alt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Enhancement MOSFET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/>
      <p:bldP spid="17412" grpId="0"/>
      <p:bldP spid="17413" grpId="0"/>
      <p:bldP spid="174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 Box 6"/>
          <p:cNvSpPr txBox="1">
            <a:spLocks noChangeArrowheads="1"/>
          </p:cNvSpPr>
          <p:nvPr/>
        </p:nvSpPr>
        <p:spPr bwMode="auto">
          <a:xfrm>
            <a:off x="-3175" y="263525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JFET Operation: </a:t>
            </a:r>
            <a:r>
              <a:rPr lang="en-US" altLang="en-US" sz="3600" b="1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3600" b="1" i="1" baseline="-25000">
                <a:solidFill>
                  <a:srgbClr val="000000"/>
                </a:solidFill>
                <a:cs typeface="Arial" panose="020B0604020202020204" pitchFamily="34" charset="0"/>
              </a:rPr>
              <a:t>GS</a:t>
            </a: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=0V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838200"/>
            <a:ext cx="4411662" cy="541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88" y="1419225"/>
            <a:ext cx="3571875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6"/>
          <p:cNvSpPr txBox="1">
            <a:spLocks noChangeArrowheads="1"/>
          </p:cNvSpPr>
          <p:nvPr/>
        </p:nvSpPr>
        <p:spPr bwMode="auto">
          <a:xfrm>
            <a:off x="0" y="1524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JFET Characteristics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sp>
        <p:nvSpPr>
          <p:cNvPr id="26627" name="Text Box 16"/>
          <p:cNvSpPr txBox="1">
            <a:spLocks noChangeArrowheads="1"/>
          </p:cNvSpPr>
          <p:nvPr/>
        </p:nvSpPr>
        <p:spPr bwMode="auto">
          <a:xfrm>
            <a:off x="327025" y="1835150"/>
            <a:ext cx="5280025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Current in channel (</a:t>
            </a:r>
            <a:r>
              <a:rPr lang="en-US" altLang="en-US" sz="2000" b="1" i="1" dirty="0">
                <a:solidFill>
                  <a:srgbClr val="C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000" b="1" i="1" baseline="-25000" dirty="0">
                <a:solidFill>
                  <a:srgbClr val="C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) drops to 0 A.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 Before </a:t>
            </a:r>
            <a:r>
              <a:rPr lang="en-US" altLang="en-US" sz="2000" b="1" u="sng" dirty="0">
                <a:solidFill>
                  <a:srgbClr val="C00000"/>
                </a:solidFill>
                <a:cs typeface="Arial" panose="020B0604020202020204" pitchFamily="34" charset="0"/>
              </a:rPr>
              <a:t>pinch-off</a:t>
            </a:r>
            <a:r>
              <a:rPr lang="en-US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, </a:t>
            </a:r>
            <a:r>
              <a:rPr lang="en-US" altLang="en-US" sz="2000" b="1" i="1" dirty="0">
                <a:solidFill>
                  <a:srgbClr val="C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000" b="1" i="1" baseline="-25000" dirty="0">
                <a:solidFill>
                  <a:srgbClr val="C00000"/>
                </a:solidFill>
                <a:cs typeface="Arial" panose="020B0604020202020204" pitchFamily="34" charset="0"/>
              </a:rPr>
              <a:t>D </a:t>
            </a:r>
            <a:r>
              <a:rPr lang="en-US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 increases with </a:t>
            </a:r>
            <a:r>
              <a:rPr lang="en-US" altLang="en-US" sz="2000" b="1" i="1" dirty="0">
                <a:solidFill>
                  <a:srgbClr val="C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b="1" i="1" baseline="-25000" dirty="0">
                <a:solidFill>
                  <a:srgbClr val="C00000"/>
                </a:solidFill>
                <a:cs typeface="Arial" panose="020B0604020202020204" pitchFamily="34" charset="0"/>
              </a:rPr>
              <a:t>DS</a:t>
            </a:r>
            <a:r>
              <a:rPr lang="en-US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. 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 After </a:t>
            </a:r>
            <a:r>
              <a:rPr lang="en-US" altLang="en-US" sz="2000" b="1" u="sng" dirty="0">
                <a:solidFill>
                  <a:srgbClr val="C00000"/>
                </a:solidFill>
                <a:cs typeface="Arial" panose="020B0604020202020204" pitchFamily="34" charset="0"/>
              </a:rPr>
              <a:t>pinch-off</a:t>
            </a:r>
            <a:r>
              <a:rPr lang="en-US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, further increases in </a:t>
            </a:r>
            <a:r>
              <a:rPr lang="en-US" altLang="en-US" sz="2000" b="1" i="1" dirty="0">
                <a:solidFill>
                  <a:srgbClr val="C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b="1" i="1" baseline="-25000" dirty="0">
                <a:solidFill>
                  <a:srgbClr val="C00000"/>
                </a:solidFill>
                <a:cs typeface="Arial" panose="020B0604020202020204" pitchFamily="34" charset="0"/>
              </a:rPr>
              <a:t>DS</a:t>
            </a:r>
            <a:r>
              <a:rPr lang="en-US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 do not cause </a:t>
            </a:r>
            <a:r>
              <a:rPr lang="en-US" altLang="en-US" sz="2000" b="1" i="1" dirty="0">
                <a:solidFill>
                  <a:srgbClr val="C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000" b="1" i="1" baseline="-25000" dirty="0">
                <a:solidFill>
                  <a:srgbClr val="C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 to increase. It is called “</a:t>
            </a:r>
            <a:r>
              <a:rPr lang="en-US" altLang="en-US" sz="2000" b="1" u="sng" dirty="0">
                <a:solidFill>
                  <a:srgbClr val="C00000"/>
                </a:solidFill>
                <a:cs typeface="Arial" panose="020B0604020202020204" pitchFamily="34" charset="0"/>
              </a:rPr>
              <a:t>Saturation</a:t>
            </a:r>
            <a:r>
              <a:rPr lang="en-US" altLang="en-US" sz="2000" b="1" dirty="0">
                <a:solidFill>
                  <a:srgbClr val="C00000"/>
                </a:solidFill>
                <a:cs typeface="Arial" panose="020B0604020202020204" pitchFamily="34" charset="0"/>
              </a:rPr>
              <a:t>”.</a:t>
            </a:r>
          </a:p>
        </p:txBody>
      </p:sp>
      <p:sp>
        <p:nvSpPr>
          <p:cNvPr id="26628" name="Rectangle 1"/>
          <p:cNvSpPr>
            <a:spLocks noChangeArrowheads="1"/>
          </p:cNvSpPr>
          <p:nvPr/>
        </p:nvSpPr>
        <p:spPr bwMode="auto">
          <a:xfrm>
            <a:off x="304800" y="817563"/>
            <a:ext cx="52736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With </a:t>
            </a: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GS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= 0 V, </a:t>
            </a: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DS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continually  increases, eventually the depletion region gets so large that it </a:t>
            </a:r>
            <a:r>
              <a:rPr lang="en-US" altLang="en-US" sz="2000" dirty="0">
                <a:solidFill>
                  <a:srgbClr val="333399"/>
                </a:solidFill>
                <a:cs typeface="Arial" panose="020B0604020202020204" pitchFamily="34" charset="0"/>
              </a:rPr>
              <a:t>pinches off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the channel.</a:t>
            </a:r>
          </a:p>
        </p:txBody>
      </p:sp>
      <p:pic>
        <p:nvPicPr>
          <p:cNvPr id="102405" name="Picture 10" descr="fg06_008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793750"/>
            <a:ext cx="3140075" cy="3810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8" y="3817938"/>
            <a:ext cx="327660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894388"/>
            <a:ext cx="23717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8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8" y="4724400"/>
            <a:ext cx="2706687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altLang="en-US" sz="3200" dirty="0">
                <a:solidFill>
                  <a:srgbClr val="FF0000"/>
                </a:solidFill>
              </a:rPr>
              <a:t>PRACTICALLY At Pinch-Off, </a:t>
            </a:r>
            <a:r>
              <a:rPr lang="en-US" altLang="en-US" sz="3200" i="1" dirty="0">
                <a:solidFill>
                  <a:srgbClr val="FF0000"/>
                </a:solidFill>
              </a:rPr>
              <a:t>I</a:t>
            </a:r>
            <a:r>
              <a:rPr lang="en-US" altLang="en-US" sz="3200" i="1" baseline="-25000" dirty="0">
                <a:solidFill>
                  <a:srgbClr val="FF0000"/>
                </a:solidFill>
              </a:rPr>
              <a:t>D</a:t>
            </a:r>
            <a:r>
              <a:rPr lang="en-US" altLang="en-US" sz="3200" i="1" baseline="-25000" dirty="0"/>
              <a:t> </a:t>
            </a:r>
            <a:r>
              <a:rPr lang="en-US" altLang="en-US" sz="3200" dirty="0">
                <a:solidFill>
                  <a:srgbClr val="FF0000"/>
                </a:solidFill>
              </a:rPr>
              <a:t>is Not Zero!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400" dirty="0"/>
              <a:t>The term  pinch-off is a misnomer in that it suggests the current  </a:t>
            </a:r>
            <a:r>
              <a:rPr lang="en-US" altLang="en-US" sz="2400" i="1" dirty="0"/>
              <a:t>I</a:t>
            </a:r>
            <a:r>
              <a:rPr lang="en-US" altLang="en-US" sz="2400" i="1" baseline="-25000" dirty="0"/>
              <a:t>D</a:t>
            </a:r>
            <a:r>
              <a:rPr lang="en-US" altLang="en-US" sz="2400" dirty="0"/>
              <a:t> is pinched off and drops to 0A. </a:t>
            </a:r>
          </a:p>
          <a:p>
            <a:pPr lvl="1"/>
            <a:r>
              <a:rPr lang="en-US" altLang="en-US" sz="2400" dirty="0"/>
              <a:t>However, </a:t>
            </a:r>
            <a:r>
              <a:rPr lang="en-US" altLang="en-US" sz="2400" i="1" dirty="0"/>
              <a:t>I</a:t>
            </a:r>
            <a:r>
              <a:rPr lang="en-US" altLang="en-US" sz="2400" i="1" baseline="-25000" dirty="0"/>
              <a:t>D</a:t>
            </a:r>
            <a:r>
              <a:rPr lang="en-US" altLang="en-US" sz="2400" dirty="0"/>
              <a:t> maintains a saturation level defined as </a:t>
            </a:r>
            <a:r>
              <a:rPr lang="en-US" altLang="en-US" sz="2400" i="1" dirty="0"/>
              <a:t>I</a:t>
            </a:r>
            <a:r>
              <a:rPr lang="en-US" altLang="en-US" sz="2400" i="1" baseline="-25000" dirty="0"/>
              <a:t>DSS</a:t>
            </a:r>
            <a:endParaRPr lang="en-US" altLang="en-US" sz="2400" dirty="0"/>
          </a:p>
          <a:p>
            <a:r>
              <a:rPr lang="en-US" altLang="en-US" sz="2400" dirty="0"/>
              <a:t>In reality, a very small channel still exists, with a current of very high density. </a:t>
            </a:r>
          </a:p>
          <a:p>
            <a:r>
              <a:rPr lang="en-US" altLang="en-US" sz="2400" dirty="0">
                <a:solidFill>
                  <a:srgbClr val="C00000"/>
                </a:solidFill>
              </a:rPr>
              <a:t>Why zero </a:t>
            </a:r>
            <a:r>
              <a:rPr lang="en-US" altLang="en-US" sz="2400" i="1" dirty="0">
                <a:solidFill>
                  <a:srgbClr val="C00000"/>
                </a:solidFill>
              </a:rPr>
              <a:t>I</a:t>
            </a:r>
            <a:r>
              <a:rPr lang="en-US" altLang="en-US" sz="2400" i="1" baseline="-25000" dirty="0">
                <a:solidFill>
                  <a:srgbClr val="C00000"/>
                </a:solidFill>
              </a:rPr>
              <a:t>D</a:t>
            </a:r>
            <a:r>
              <a:rPr lang="en-US" altLang="en-US" sz="2400" dirty="0">
                <a:solidFill>
                  <a:srgbClr val="C00000"/>
                </a:solidFill>
              </a:rPr>
              <a:t> is not possible at pinch-off? </a:t>
            </a:r>
            <a:r>
              <a:rPr lang="en-US" altLang="en-US" sz="2400" dirty="0"/>
              <a:t>The absence of a drain current would remove the possibility of different potentials along the n-channel to establish the varying levels of reverse bias along the p–n junction. </a:t>
            </a:r>
          </a:p>
          <a:p>
            <a:pPr lvl="1"/>
            <a:r>
              <a:rPr lang="en-US" altLang="en-US" sz="2400" dirty="0"/>
              <a:t>The result would be a loss of the depletion region distribution that caused pinch-off in the first place.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6"/>
          <p:cNvSpPr txBox="1">
            <a:spLocks noChangeArrowheads="1"/>
          </p:cNvSpPr>
          <p:nvPr/>
        </p:nvSpPr>
        <p:spPr bwMode="auto">
          <a:xfrm>
            <a:off x="0" y="304800"/>
            <a:ext cx="9144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JFET Operating Characteristics,</a:t>
            </a:r>
            <a:r>
              <a:rPr lang="en-US" altLang="en-US" sz="3200" b="1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3200" b="1" i="1" baseline="-25000">
                <a:solidFill>
                  <a:srgbClr val="000000"/>
                </a:solidFill>
                <a:cs typeface="Arial" panose="020B0604020202020204" pitchFamily="34" charset="0"/>
              </a:rPr>
              <a:t>GS</a:t>
            </a:r>
            <a:r>
              <a:rPr lang="en-US" altLang="en-US" sz="3200" b="1">
                <a:solidFill>
                  <a:srgbClr val="000000"/>
                </a:solidFill>
                <a:cs typeface="Arial" panose="020B0604020202020204" pitchFamily="34" charset="0"/>
              </a:rPr>
              <a:t>&lt;0V</a:t>
            </a:r>
            <a:endParaRPr lang="en-US" altLang="en-US" sz="16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28675" name="Text Box 13"/>
          <p:cNvSpPr txBox="1">
            <a:spLocks noChangeArrowheads="1"/>
          </p:cNvSpPr>
          <p:nvPr/>
        </p:nvSpPr>
        <p:spPr bwMode="auto">
          <a:xfrm>
            <a:off x="990600" y="5503863"/>
            <a:ext cx="74676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cs typeface="Arial" panose="020B0604020202020204" pitchFamily="34" charset="0"/>
              </a:rPr>
              <a:t>As </a:t>
            </a:r>
            <a:r>
              <a:rPr lang="en-US" altLang="en-US" sz="2400" i="1" dirty="0">
                <a:cs typeface="Arial" panose="020B0604020202020204" pitchFamily="34" charset="0"/>
              </a:rPr>
              <a:t>V</a:t>
            </a:r>
            <a:r>
              <a:rPr lang="en-US" altLang="en-US" sz="2400" i="1" baseline="-25000" dirty="0">
                <a:cs typeface="Arial" panose="020B0604020202020204" pitchFamily="34" charset="0"/>
              </a:rPr>
              <a:t>GS</a:t>
            </a:r>
            <a:r>
              <a:rPr lang="en-US" altLang="en-US" sz="2400" dirty="0">
                <a:cs typeface="Arial" panose="020B0604020202020204" pitchFamily="34" charset="0"/>
              </a:rPr>
              <a:t> becomes more negative, the depletion region increases. </a:t>
            </a:r>
          </a:p>
        </p:txBody>
      </p:sp>
      <p:pic>
        <p:nvPicPr>
          <p:cNvPr id="28676" name="Picture 7" descr="fg06_01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227" y="1066800"/>
            <a:ext cx="4067546" cy="44370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6"/>
          <p:cNvSpPr txBox="1">
            <a:spLocks noChangeArrowheads="1"/>
          </p:cNvSpPr>
          <p:nvPr/>
        </p:nvSpPr>
        <p:spPr bwMode="auto">
          <a:xfrm>
            <a:off x="0" y="1524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JFET Operating Characteristics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29699" name="Text Box 13"/>
          <p:cNvSpPr txBox="1">
            <a:spLocks noChangeArrowheads="1"/>
          </p:cNvSpPr>
          <p:nvPr/>
        </p:nvSpPr>
        <p:spPr bwMode="auto">
          <a:xfrm>
            <a:off x="381000" y="3998913"/>
            <a:ext cx="30480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i="1" dirty="0">
                <a:cs typeface="Arial" panose="020B0604020202020204" pitchFamily="34" charset="0"/>
              </a:rPr>
              <a:t> I</a:t>
            </a:r>
            <a:r>
              <a:rPr lang="en-US" altLang="en-US" sz="2000" i="1" baseline="-25000" dirty="0">
                <a:cs typeface="Arial" panose="020B0604020202020204" pitchFamily="34" charset="0"/>
              </a:rPr>
              <a:t>D</a:t>
            </a:r>
            <a:r>
              <a:rPr lang="en-US" altLang="en-US" sz="2000" dirty="0">
                <a:cs typeface="Arial" panose="020B0604020202020204" pitchFamily="34" charset="0"/>
              </a:rPr>
              <a:t> eventually drops to 0 A.  The value of </a:t>
            </a:r>
            <a:r>
              <a:rPr lang="en-US" altLang="en-US" sz="2000" i="1" dirty="0">
                <a:cs typeface="Arial" panose="020B0604020202020204" pitchFamily="34" charset="0"/>
              </a:rPr>
              <a:t>V</a:t>
            </a:r>
            <a:r>
              <a:rPr lang="en-US" altLang="en-US" sz="2000" i="1" baseline="-25000" dirty="0">
                <a:cs typeface="Arial" panose="020B0604020202020204" pitchFamily="34" charset="0"/>
              </a:rPr>
              <a:t>GS</a:t>
            </a:r>
            <a:r>
              <a:rPr lang="en-US" altLang="en-US" sz="2000" i="1" dirty="0">
                <a:cs typeface="Arial" panose="020B0604020202020204" pitchFamily="34" charset="0"/>
              </a:rPr>
              <a:t> </a:t>
            </a:r>
            <a:r>
              <a:rPr lang="en-US" altLang="en-US" sz="2000" dirty="0">
                <a:cs typeface="Arial" panose="020B0604020202020204" pitchFamily="34" charset="0"/>
              </a:rPr>
              <a:t>that causes this to occur is designated </a:t>
            </a:r>
            <a:r>
              <a:rPr lang="en-US" altLang="en-US" sz="2400" b="1" i="1" dirty="0">
                <a:solidFill>
                  <a:srgbClr val="FF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400" b="1" i="1" baseline="-25000" dirty="0">
                <a:solidFill>
                  <a:srgbClr val="FF0000"/>
                </a:solidFill>
                <a:cs typeface="Arial" panose="020B0604020202020204" pitchFamily="34" charset="0"/>
              </a:rPr>
              <a:t>GS(off)</a:t>
            </a:r>
            <a:r>
              <a:rPr lang="en-US" altLang="en-US" sz="2400" i="1" dirty="0">
                <a:solidFill>
                  <a:srgbClr val="FF0000"/>
                </a:solidFill>
                <a:cs typeface="Arial" panose="020B0604020202020204" pitchFamily="34" charset="0"/>
              </a:rPr>
              <a:t>.</a:t>
            </a:r>
            <a:endParaRPr lang="en-US" altLang="en-US" sz="2400" b="1" i="1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9700" name="Rectangle 16"/>
          <p:cNvSpPr>
            <a:spLocks noChangeArrowheads="1"/>
          </p:cNvSpPr>
          <p:nvPr/>
        </p:nvSpPr>
        <p:spPr bwMode="auto">
          <a:xfrm>
            <a:off x="381000" y="5562600"/>
            <a:ext cx="861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C00000"/>
                </a:solidFill>
                <a:cs typeface="Arial" panose="020B0604020202020204" pitchFamily="34" charset="0"/>
              </a:rPr>
              <a:t>At high levels of </a:t>
            </a:r>
            <a:r>
              <a:rPr lang="en-US" altLang="en-US" sz="2000" i="1">
                <a:solidFill>
                  <a:srgbClr val="C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solidFill>
                  <a:srgbClr val="C00000"/>
                </a:solidFill>
                <a:cs typeface="Arial" panose="020B0604020202020204" pitchFamily="34" charset="0"/>
              </a:rPr>
              <a:t>DS,</a:t>
            </a:r>
            <a:r>
              <a:rPr lang="en-US" altLang="en-US" sz="2000">
                <a:solidFill>
                  <a:srgbClr val="C00000"/>
                </a:solidFill>
                <a:cs typeface="Arial" panose="020B0604020202020204" pitchFamily="34" charset="0"/>
              </a:rPr>
              <a:t> the JFET reaches a breakdown situation. </a:t>
            </a:r>
            <a:r>
              <a:rPr lang="en-US" altLang="en-US" sz="2000" i="1">
                <a:solidFill>
                  <a:srgbClr val="C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000" i="1" baseline="-25000">
                <a:solidFill>
                  <a:srgbClr val="C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000">
                <a:solidFill>
                  <a:srgbClr val="C00000"/>
                </a:solidFill>
                <a:cs typeface="Arial" panose="020B0604020202020204" pitchFamily="34" charset="0"/>
              </a:rPr>
              <a:t> increases uncontrollably if </a:t>
            </a:r>
            <a:r>
              <a:rPr lang="en-US" altLang="en-US" sz="2000" i="1">
                <a:solidFill>
                  <a:srgbClr val="C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solidFill>
                  <a:srgbClr val="C00000"/>
                </a:solidFill>
                <a:cs typeface="Arial" panose="020B0604020202020204" pitchFamily="34" charset="0"/>
              </a:rPr>
              <a:t>DS</a:t>
            </a:r>
            <a:r>
              <a:rPr lang="en-US" altLang="en-US" sz="2000">
                <a:solidFill>
                  <a:srgbClr val="C00000"/>
                </a:solidFill>
                <a:cs typeface="Arial" panose="020B0604020202020204" pitchFamily="34" charset="0"/>
              </a:rPr>
              <a:t> &gt; </a:t>
            </a:r>
            <a:r>
              <a:rPr lang="en-US" altLang="en-US" sz="2000" i="1">
                <a:solidFill>
                  <a:srgbClr val="C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solidFill>
                  <a:srgbClr val="C00000"/>
                </a:solidFill>
                <a:cs typeface="Arial" panose="020B0604020202020204" pitchFamily="34" charset="0"/>
              </a:rPr>
              <a:t>DSmax</a:t>
            </a:r>
            <a:r>
              <a:rPr lang="en-US" altLang="en-US" sz="2000">
                <a:solidFill>
                  <a:srgbClr val="C00000"/>
                </a:solidFill>
                <a:cs typeface="Arial" panose="020B0604020202020204" pitchFamily="34" charset="0"/>
              </a:rPr>
              <a:t>, and the JFET is likely destroyed.</a:t>
            </a:r>
          </a:p>
        </p:txBody>
      </p:sp>
      <p:sp>
        <p:nvSpPr>
          <p:cNvPr id="29701" name="Rectangle 1"/>
          <p:cNvSpPr>
            <a:spLocks noChangeArrowheads="1"/>
          </p:cNvSpPr>
          <p:nvPr/>
        </p:nvSpPr>
        <p:spPr bwMode="auto">
          <a:xfrm>
            <a:off x="381000" y="838200"/>
            <a:ext cx="5934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cs typeface="Arial" panose="020B0604020202020204" pitchFamily="34" charset="0"/>
              </a:rPr>
              <a:t>As V</a:t>
            </a:r>
            <a:r>
              <a:rPr lang="en-US" altLang="en-US" sz="2400" i="1" baseline="-25000">
                <a:solidFill>
                  <a:schemeClr val="accent2"/>
                </a:solidFill>
                <a:cs typeface="Arial" panose="020B0604020202020204" pitchFamily="34" charset="0"/>
              </a:rPr>
              <a:t>GS</a:t>
            </a:r>
            <a:r>
              <a:rPr lang="en-US" altLang="en-US" sz="2400" i="1">
                <a:solidFill>
                  <a:schemeClr val="accent2"/>
                </a:solidFill>
                <a:cs typeface="Arial" panose="020B0604020202020204" pitchFamily="34" charset="0"/>
              </a:rPr>
              <a:t> becomes more negative:</a:t>
            </a:r>
          </a:p>
        </p:txBody>
      </p:sp>
      <p:sp>
        <p:nvSpPr>
          <p:cNvPr id="29702" name="Rectangle 2"/>
          <p:cNvSpPr>
            <a:spLocks noChangeArrowheads="1"/>
          </p:cNvSpPr>
          <p:nvPr/>
        </p:nvSpPr>
        <p:spPr bwMode="auto">
          <a:xfrm>
            <a:off x="381000" y="1555750"/>
            <a:ext cx="31242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The JFET experiences pinch-off at a lower voltage (</a:t>
            </a: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P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).</a:t>
            </a:r>
          </a:p>
        </p:txBody>
      </p:sp>
      <p:sp>
        <p:nvSpPr>
          <p:cNvPr id="29703" name="Rectangle 3"/>
          <p:cNvSpPr>
            <a:spLocks noChangeArrowheads="1"/>
          </p:cNvSpPr>
          <p:nvPr/>
        </p:nvSpPr>
        <p:spPr bwMode="auto">
          <a:xfrm>
            <a:off x="381000" y="2773363"/>
            <a:ext cx="30384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 I</a:t>
            </a:r>
            <a:r>
              <a:rPr lang="en-US" altLang="en-US" sz="20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decreases (</a:t>
            </a: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0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 &lt; I</a:t>
            </a:r>
            <a:r>
              <a:rPr lang="en-US" altLang="en-US" sz="20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DSS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) even when </a:t>
            </a: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 dirty="0">
                <a:solidFill>
                  <a:srgbClr val="000000"/>
                </a:solidFill>
                <a:cs typeface="Arial" panose="020B0604020202020204" pitchFamily="34" charset="0"/>
              </a:rPr>
              <a:t>DS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increases</a:t>
            </a:r>
          </a:p>
        </p:txBody>
      </p:sp>
      <p:pic>
        <p:nvPicPr>
          <p:cNvPr id="106504" name="Picture 11" descr="fg06_011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24013"/>
            <a:ext cx="5424488" cy="3609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ext Box 6"/>
          <p:cNvSpPr txBox="1">
            <a:spLocks noChangeArrowheads="1"/>
          </p:cNvSpPr>
          <p:nvPr/>
        </p:nvSpPr>
        <p:spPr bwMode="auto">
          <a:xfrm>
            <a:off x="0" y="3048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Voltage-Controlled Resistor</a:t>
            </a:r>
            <a:endParaRPr lang="en-US" altLang="en-US" sz="1800">
              <a:cs typeface="Arial" panose="020B0604020202020204" pitchFamily="34" charset="0"/>
            </a:endParaRPr>
          </a:p>
        </p:txBody>
      </p:sp>
      <p:grpSp>
        <p:nvGrpSpPr>
          <p:cNvPr id="30723" name="Group 13"/>
          <p:cNvGrpSpPr>
            <a:grpSpLocks/>
          </p:cNvGrpSpPr>
          <p:nvPr/>
        </p:nvGrpSpPr>
        <p:grpSpPr bwMode="auto">
          <a:xfrm>
            <a:off x="355600" y="5057775"/>
            <a:ext cx="1905000" cy="1219200"/>
            <a:chOff x="384" y="3024"/>
            <a:chExt cx="1200" cy="768"/>
          </a:xfrm>
        </p:grpSpPr>
        <p:sp>
          <p:nvSpPr>
            <p:cNvPr id="107529" name="AutoShape 12"/>
            <p:cNvSpPr>
              <a:spLocks noChangeArrowheads="1"/>
            </p:cNvSpPr>
            <p:nvPr/>
          </p:nvSpPr>
          <p:spPr bwMode="auto">
            <a:xfrm>
              <a:off x="384" y="3024"/>
              <a:ext cx="1200" cy="76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graphicFrame>
          <p:nvGraphicFramePr>
            <p:cNvPr id="107530" name="Object 5"/>
            <p:cNvGraphicFramePr>
              <a:graphicFrameLocks noChangeAspect="1"/>
            </p:cNvGraphicFramePr>
            <p:nvPr/>
          </p:nvGraphicFramePr>
          <p:xfrm>
            <a:off x="489" y="3071"/>
            <a:ext cx="991" cy="6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028700" imgH="698500" progId="Equation.3">
                    <p:embed/>
                  </p:oleObj>
                </mc:Choice>
                <mc:Fallback>
                  <p:oleObj name="Equation" r:id="rId2" imgW="1028700" imgH="698500" progId="Equation.3">
                    <p:embed/>
                    <p:pic>
                      <p:nvPicPr>
                        <p:cNvPr id="10753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9" y="3071"/>
                          <a:ext cx="991" cy="6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ACAEE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0724" name="Text Box 22"/>
          <p:cNvSpPr txBox="1">
            <a:spLocks noChangeArrowheads="1"/>
          </p:cNvSpPr>
          <p:nvPr/>
        </p:nvSpPr>
        <p:spPr bwMode="auto">
          <a:xfrm>
            <a:off x="152400" y="1447800"/>
            <a:ext cx="3352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cs typeface="Arial" panose="020B0604020202020204" pitchFamily="34" charset="0"/>
              </a:rPr>
              <a:t>The region to the left of the pinch-off point is called the </a:t>
            </a:r>
            <a:r>
              <a:rPr lang="en-US" altLang="en-US" sz="2400" b="1">
                <a:solidFill>
                  <a:schemeClr val="accent2"/>
                </a:solidFill>
                <a:cs typeface="Arial" panose="020B0604020202020204" pitchFamily="34" charset="0"/>
              </a:rPr>
              <a:t>ohmic region.</a:t>
            </a:r>
          </a:p>
        </p:txBody>
      </p:sp>
      <p:sp>
        <p:nvSpPr>
          <p:cNvPr id="30725" name="Rectangle 1"/>
          <p:cNvSpPr>
            <a:spLocks noChangeArrowheads="1"/>
          </p:cNvSpPr>
          <p:nvPr/>
        </p:nvSpPr>
        <p:spPr bwMode="auto">
          <a:xfrm>
            <a:off x="152400" y="2727325"/>
            <a:ext cx="3429000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The JFET can be used as a variable resistor, where </a:t>
            </a:r>
            <a:r>
              <a:rPr lang="en-US" altLang="en-US" sz="2000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solidFill>
                  <a:srgbClr val="000000"/>
                </a:solidFill>
                <a:cs typeface="Arial" panose="020B0604020202020204" pitchFamily="34" charset="0"/>
              </a:rPr>
              <a:t>GS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controls the drain-source resistance (</a:t>
            </a:r>
            <a:r>
              <a:rPr lang="en-US" altLang="en-US" sz="2000" i="1">
                <a:solidFill>
                  <a:srgbClr val="000000"/>
                </a:solidFill>
                <a:cs typeface="Arial" panose="020B0604020202020204" pitchFamily="34" charset="0"/>
              </a:rPr>
              <a:t>r</a:t>
            </a:r>
            <a:r>
              <a:rPr lang="en-US" altLang="en-US" sz="2000" i="1" baseline="-2500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). </a:t>
            </a:r>
          </a:p>
        </p:txBody>
      </p:sp>
      <p:sp>
        <p:nvSpPr>
          <p:cNvPr id="30726" name="Rectangle 2"/>
          <p:cNvSpPr>
            <a:spLocks noChangeArrowheads="1"/>
          </p:cNvSpPr>
          <p:nvPr/>
        </p:nvSpPr>
        <p:spPr bwMode="auto">
          <a:xfrm>
            <a:off x="3581400" y="5345113"/>
            <a:ext cx="5486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C00000"/>
                </a:solidFill>
                <a:cs typeface="Arial" panose="020B0604020202020204" pitchFamily="34" charset="0"/>
              </a:rPr>
              <a:t>As </a:t>
            </a:r>
            <a:r>
              <a:rPr lang="en-US" altLang="en-US" sz="2000" b="1" i="1">
                <a:solidFill>
                  <a:srgbClr val="C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b="1" i="1" baseline="-25000">
                <a:solidFill>
                  <a:srgbClr val="C00000"/>
                </a:solidFill>
                <a:cs typeface="Arial" panose="020B0604020202020204" pitchFamily="34" charset="0"/>
              </a:rPr>
              <a:t>GS</a:t>
            </a:r>
            <a:r>
              <a:rPr lang="en-US" altLang="en-US" sz="2000" b="1">
                <a:solidFill>
                  <a:srgbClr val="C00000"/>
                </a:solidFill>
                <a:cs typeface="Arial" panose="020B0604020202020204" pitchFamily="34" charset="0"/>
              </a:rPr>
              <a:t> becomes more negative, the resistance (</a:t>
            </a:r>
            <a:r>
              <a:rPr lang="en-US" altLang="en-US" sz="2000" b="1" i="1">
                <a:solidFill>
                  <a:srgbClr val="C00000"/>
                </a:solidFill>
                <a:cs typeface="Arial" panose="020B0604020202020204" pitchFamily="34" charset="0"/>
              </a:rPr>
              <a:t>r</a:t>
            </a:r>
            <a:r>
              <a:rPr lang="en-US" altLang="en-US" sz="2000" b="1" i="1" baseline="-25000">
                <a:solidFill>
                  <a:srgbClr val="C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000" b="1">
                <a:solidFill>
                  <a:srgbClr val="C00000"/>
                </a:solidFill>
                <a:cs typeface="Arial" panose="020B0604020202020204" pitchFamily="34" charset="0"/>
              </a:rPr>
              <a:t>) increases.</a:t>
            </a:r>
          </a:p>
        </p:txBody>
      </p:sp>
      <p:pic>
        <p:nvPicPr>
          <p:cNvPr id="30727" name="Picture 12" descr="fg06_011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63" y="1449388"/>
            <a:ext cx="5608637" cy="3733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55600" y="4311650"/>
            <a:ext cx="190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C00000"/>
                </a:solidFill>
              </a:rPr>
              <a:t>A good first approximation: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6"/>
          <p:cNvSpPr txBox="1">
            <a:spLocks noChangeArrowheads="1"/>
          </p:cNvSpPr>
          <p:nvPr/>
        </p:nvSpPr>
        <p:spPr bwMode="auto">
          <a:xfrm>
            <a:off x="0" y="1524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P-Channel JFETs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1747" name="Text Box 13"/>
          <p:cNvSpPr txBox="1">
            <a:spLocks noChangeArrowheads="1"/>
          </p:cNvSpPr>
          <p:nvPr/>
        </p:nvSpPr>
        <p:spPr bwMode="auto">
          <a:xfrm>
            <a:off x="5943600" y="1760538"/>
            <a:ext cx="2895600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200">
                <a:cs typeface="Arial" panose="020B0604020202020204" pitchFamily="34" charset="0"/>
              </a:rPr>
              <a:t>The </a:t>
            </a:r>
            <a:r>
              <a:rPr lang="en-US" altLang="en-US" sz="2200" i="1">
                <a:cs typeface="Arial" panose="020B0604020202020204" pitchFamily="34" charset="0"/>
              </a:rPr>
              <a:t>p</a:t>
            </a:r>
            <a:r>
              <a:rPr lang="en-US" altLang="en-US" sz="2200">
                <a:cs typeface="Arial" panose="020B0604020202020204" pitchFamily="34" charset="0"/>
              </a:rPr>
              <a:t>-channel JFET behaves the same as the </a:t>
            </a:r>
            <a:r>
              <a:rPr lang="en-US" altLang="en-US" sz="2200" i="1">
                <a:cs typeface="Arial" panose="020B0604020202020204" pitchFamily="34" charset="0"/>
              </a:rPr>
              <a:t>n</a:t>
            </a:r>
            <a:r>
              <a:rPr lang="en-US" altLang="en-US" sz="2200">
                <a:cs typeface="Arial" panose="020B0604020202020204" pitchFamily="34" charset="0"/>
              </a:rPr>
              <a:t>-channel JFET.  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200">
                <a:cs typeface="Arial" panose="020B0604020202020204" pitchFamily="34" charset="0"/>
              </a:rPr>
              <a:t>The only differences are that the voltage polarities and current directions are reversed.</a:t>
            </a:r>
          </a:p>
        </p:txBody>
      </p:sp>
      <p:pic>
        <p:nvPicPr>
          <p:cNvPr id="31748" name="Picture 7" descr="fg06_01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27088"/>
            <a:ext cx="5456238" cy="5397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6"/>
          <p:cNvSpPr txBox="1">
            <a:spLocks noChangeArrowheads="1"/>
          </p:cNvSpPr>
          <p:nvPr/>
        </p:nvSpPr>
        <p:spPr bwMode="auto">
          <a:xfrm>
            <a:off x="0" y="188913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P-Channel JFET Characteristics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109571" name="Text Box 13"/>
          <p:cNvSpPr txBox="1">
            <a:spLocks noChangeArrowheads="1"/>
          </p:cNvSpPr>
          <p:nvPr/>
        </p:nvSpPr>
        <p:spPr bwMode="auto">
          <a:xfrm>
            <a:off x="388938" y="5453063"/>
            <a:ext cx="8534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C00000"/>
                </a:solidFill>
                <a:cs typeface="Arial" panose="020B0604020202020204" pitchFamily="34" charset="0"/>
              </a:rPr>
              <a:t>Also note that at high levels of </a:t>
            </a:r>
            <a:r>
              <a:rPr lang="en-US" altLang="en-US" sz="2000" b="1" i="1">
                <a:solidFill>
                  <a:srgbClr val="C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b="1" i="1" baseline="-25000">
                <a:solidFill>
                  <a:srgbClr val="C00000"/>
                </a:solidFill>
                <a:cs typeface="Arial" panose="020B0604020202020204" pitchFamily="34" charset="0"/>
              </a:rPr>
              <a:t>DS</a:t>
            </a:r>
            <a:r>
              <a:rPr lang="en-US" altLang="en-US" sz="2000" b="1">
                <a:solidFill>
                  <a:srgbClr val="C00000"/>
                </a:solidFill>
                <a:cs typeface="Arial" panose="020B0604020202020204" pitchFamily="34" charset="0"/>
              </a:rPr>
              <a:t> the JFET reaches a breakdown situation:  </a:t>
            </a:r>
            <a:r>
              <a:rPr lang="en-US" altLang="en-US" sz="2000" b="1" i="1">
                <a:solidFill>
                  <a:srgbClr val="C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000" b="1" i="1" baseline="-25000">
                <a:solidFill>
                  <a:srgbClr val="C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000" b="1">
                <a:solidFill>
                  <a:srgbClr val="C00000"/>
                </a:solidFill>
                <a:cs typeface="Arial" panose="020B0604020202020204" pitchFamily="34" charset="0"/>
              </a:rPr>
              <a:t> increases uncontrollably if </a:t>
            </a:r>
            <a:r>
              <a:rPr lang="en-US" altLang="en-US" sz="2000" b="1" i="1">
                <a:solidFill>
                  <a:srgbClr val="C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b="1" i="1" baseline="-25000">
                <a:solidFill>
                  <a:srgbClr val="C00000"/>
                </a:solidFill>
                <a:cs typeface="Arial" panose="020B0604020202020204" pitchFamily="34" charset="0"/>
              </a:rPr>
              <a:t>DS</a:t>
            </a:r>
            <a:r>
              <a:rPr lang="en-US" altLang="en-US" sz="2000" b="1">
                <a:solidFill>
                  <a:srgbClr val="C00000"/>
                </a:solidFill>
                <a:cs typeface="Arial" panose="020B0604020202020204" pitchFamily="34" charset="0"/>
              </a:rPr>
              <a:t> &gt; </a:t>
            </a:r>
            <a:r>
              <a:rPr lang="en-US" altLang="en-US" sz="2000" b="1" i="1">
                <a:solidFill>
                  <a:srgbClr val="C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b="1" i="1" baseline="-25000">
                <a:solidFill>
                  <a:srgbClr val="C00000"/>
                </a:solidFill>
                <a:cs typeface="Arial" panose="020B0604020202020204" pitchFamily="34" charset="0"/>
              </a:rPr>
              <a:t>DSmax</a:t>
            </a:r>
            <a:r>
              <a:rPr lang="en-US" altLang="en-US" sz="2000" b="1">
                <a:solidFill>
                  <a:srgbClr val="C00000"/>
                </a:solidFill>
                <a:cs typeface="Arial" panose="020B0604020202020204" pitchFamily="34" charset="0"/>
              </a:rPr>
              <a:t>.</a:t>
            </a:r>
          </a:p>
        </p:txBody>
      </p:sp>
      <p:sp>
        <p:nvSpPr>
          <p:cNvPr id="109572" name="Rectangle 15"/>
          <p:cNvSpPr>
            <a:spLocks noChangeArrowheads="1"/>
          </p:cNvSpPr>
          <p:nvPr/>
        </p:nvSpPr>
        <p:spPr bwMode="auto">
          <a:xfrm>
            <a:off x="254000" y="2873375"/>
            <a:ext cx="2870200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1" eaLnBrk="1" hangingPunct="1">
              <a:spcBef>
                <a:spcPct val="0"/>
              </a:spcBef>
              <a:buFontTx/>
              <a:buChar char="•"/>
            </a:pPr>
            <a:r>
              <a:rPr lang="en-US" altLang="en-US" sz="2000">
                <a:cs typeface="Arial" panose="020B0604020202020204" pitchFamily="34" charset="0"/>
              </a:rPr>
              <a:t> The depletion region increases, and </a:t>
            </a:r>
            <a:r>
              <a:rPr lang="en-US" altLang="en-US" sz="2000" i="1">
                <a:cs typeface="Arial" panose="020B0604020202020204" pitchFamily="34" charset="0"/>
              </a:rPr>
              <a:t>I</a:t>
            </a:r>
            <a:r>
              <a:rPr lang="en-US" altLang="en-US" sz="2000" i="1" baseline="-25000">
                <a:cs typeface="Arial" panose="020B0604020202020204" pitchFamily="34" charset="0"/>
              </a:rPr>
              <a:t>D</a:t>
            </a:r>
            <a:r>
              <a:rPr lang="en-US" altLang="en-US" sz="2000">
                <a:cs typeface="Arial" panose="020B0604020202020204" pitchFamily="34" charset="0"/>
              </a:rPr>
              <a:t> decreases (</a:t>
            </a:r>
            <a:r>
              <a:rPr lang="en-US" altLang="en-US" sz="2000" i="1">
                <a:cs typeface="Arial" panose="020B0604020202020204" pitchFamily="34" charset="0"/>
              </a:rPr>
              <a:t>I</a:t>
            </a:r>
            <a:r>
              <a:rPr lang="en-US" altLang="en-US" sz="2000" i="1" baseline="-25000">
                <a:cs typeface="Arial" panose="020B0604020202020204" pitchFamily="34" charset="0"/>
              </a:rPr>
              <a:t>D</a:t>
            </a:r>
            <a:r>
              <a:rPr lang="en-US" altLang="en-US" sz="2000" i="1">
                <a:cs typeface="Arial" panose="020B0604020202020204" pitchFamily="34" charset="0"/>
              </a:rPr>
              <a:t> &lt; I</a:t>
            </a:r>
            <a:r>
              <a:rPr lang="en-US" altLang="en-US" sz="2000" i="1" baseline="-25000">
                <a:cs typeface="Arial" panose="020B0604020202020204" pitchFamily="34" charset="0"/>
              </a:rPr>
              <a:t>DSS</a:t>
            </a:r>
            <a:r>
              <a:rPr lang="en-US" altLang="en-US" sz="2000">
                <a:cs typeface="Arial" panose="020B0604020202020204" pitchFamily="34" charset="0"/>
              </a:rPr>
              <a:t>)</a:t>
            </a:r>
          </a:p>
        </p:txBody>
      </p:sp>
      <p:sp>
        <p:nvSpPr>
          <p:cNvPr id="109573" name="Rectangle 1"/>
          <p:cNvSpPr>
            <a:spLocks noChangeArrowheads="1"/>
          </p:cNvSpPr>
          <p:nvPr/>
        </p:nvSpPr>
        <p:spPr bwMode="auto">
          <a:xfrm>
            <a:off x="254000" y="850900"/>
            <a:ext cx="46355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i="1">
                <a:solidFill>
                  <a:schemeClr val="accent2"/>
                </a:solidFill>
                <a:cs typeface="Arial" panose="020B0604020202020204" pitchFamily="34" charset="0"/>
              </a:rPr>
              <a:t>As V</a:t>
            </a:r>
            <a:r>
              <a:rPr lang="en-US" altLang="en-US" sz="2200" i="1" baseline="-25000">
                <a:solidFill>
                  <a:schemeClr val="accent2"/>
                </a:solidFill>
                <a:cs typeface="Arial" panose="020B0604020202020204" pitchFamily="34" charset="0"/>
              </a:rPr>
              <a:t>GS</a:t>
            </a:r>
            <a:r>
              <a:rPr lang="en-US" altLang="en-US" sz="2200" i="1">
                <a:solidFill>
                  <a:schemeClr val="accent2"/>
                </a:solidFill>
                <a:cs typeface="Arial" panose="020B0604020202020204" pitchFamily="34" charset="0"/>
              </a:rPr>
              <a:t> becomes more positive:</a:t>
            </a:r>
          </a:p>
        </p:txBody>
      </p:sp>
      <p:sp>
        <p:nvSpPr>
          <p:cNvPr id="109574" name="Text Box 13"/>
          <p:cNvSpPr txBox="1">
            <a:spLocks noChangeArrowheads="1"/>
          </p:cNvSpPr>
          <p:nvPr/>
        </p:nvSpPr>
        <p:spPr bwMode="auto">
          <a:xfrm>
            <a:off x="254000" y="4071938"/>
            <a:ext cx="2870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 i="1">
                <a:cs typeface="Arial" panose="020B0604020202020204" pitchFamily="34" charset="0"/>
              </a:rPr>
              <a:t> I</a:t>
            </a:r>
            <a:r>
              <a:rPr lang="en-US" altLang="en-US" sz="2000" i="1" baseline="-25000">
                <a:cs typeface="Arial" panose="020B0604020202020204" pitchFamily="34" charset="0"/>
              </a:rPr>
              <a:t>D</a:t>
            </a:r>
            <a:r>
              <a:rPr lang="en-US" altLang="en-US" sz="2000">
                <a:cs typeface="Arial" panose="020B0604020202020204" pitchFamily="34" charset="0"/>
              </a:rPr>
              <a:t> eventually drops to 0 A (when </a:t>
            </a:r>
            <a:r>
              <a:rPr lang="en-US" altLang="en-US" sz="2000" i="1"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cs typeface="Arial" panose="020B0604020202020204" pitchFamily="34" charset="0"/>
              </a:rPr>
              <a:t>GS</a:t>
            </a:r>
            <a:r>
              <a:rPr lang="en-US" altLang="en-US" sz="2000">
                <a:cs typeface="Arial" panose="020B0604020202020204" pitchFamily="34" charset="0"/>
              </a:rPr>
              <a:t> = </a:t>
            </a:r>
            <a:r>
              <a:rPr lang="en-US" altLang="en-US" sz="2000" i="1"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cs typeface="Arial" panose="020B0604020202020204" pitchFamily="34" charset="0"/>
              </a:rPr>
              <a:t>GSoff</a:t>
            </a:r>
            <a:r>
              <a:rPr lang="en-US" altLang="en-US" sz="2000">
                <a:cs typeface="Arial" panose="020B0604020202020204" pitchFamily="34" charset="0"/>
              </a:rPr>
              <a:t>) </a:t>
            </a:r>
            <a:endParaRPr lang="en-US" altLang="en-US" sz="2400" b="1" i="1">
              <a:solidFill>
                <a:srgbClr val="FFFF00"/>
              </a:solidFill>
              <a:cs typeface="Arial" panose="020B0604020202020204" pitchFamily="34" charset="0"/>
            </a:endParaRPr>
          </a:p>
        </p:txBody>
      </p:sp>
      <p:sp>
        <p:nvSpPr>
          <p:cNvPr id="109575" name="Rectangle 2"/>
          <p:cNvSpPr>
            <a:spLocks noChangeArrowheads="1"/>
          </p:cNvSpPr>
          <p:nvPr/>
        </p:nvSpPr>
        <p:spPr bwMode="auto">
          <a:xfrm>
            <a:off x="254000" y="1673225"/>
            <a:ext cx="3022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The JFET experiences pinch-off at a lower voltage (</a:t>
            </a:r>
            <a:r>
              <a:rPr lang="en-US" altLang="en-US" sz="2000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solidFill>
                  <a:srgbClr val="000000"/>
                </a:solidFill>
                <a:cs typeface="Arial" panose="020B0604020202020204" pitchFamily="34" charset="0"/>
              </a:rPr>
              <a:t>P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).</a:t>
            </a:r>
          </a:p>
        </p:txBody>
      </p:sp>
      <p:pic>
        <p:nvPicPr>
          <p:cNvPr id="109576" name="Picture 11" descr="fg06_01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400175"/>
            <a:ext cx="5418138" cy="4041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JFET Symbols</a:t>
            </a:r>
          </a:p>
        </p:txBody>
      </p:sp>
      <p:pic>
        <p:nvPicPr>
          <p:cNvPr id="110595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143000"/>
            <a:ext cx="5867400" cy="4886325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JFET Operation Summary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371600"/>
            <a:ext cx="3505200" cy="1847850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09700"/>
            <a:ext cx="29432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038600"/>
            <a:ext cx="30289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44863"/>
            <a:ext cx="2320925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8" y="3403600"/>
            <a:ext cx="544195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5964238"/>
            <a:ext cx="2509838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964238"/>
            <a:ext cx="54292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pPr eaLnBrk="1" hangingPunct="1"/>
            <a:r>
              <a:rPr lang="en-US" altLang="en-US" b="1"/>
              <a:t>MOSFET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0"/>
            <a:ext cx="8534400" cy="48307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rgbClr val="FF0000"/>
                </a:solidFill>
              </a:rPr>
              <a:t>Two types</a:t>
            </a:r>
            <a:r>
              <a:rPr lang="en-US" sz="3200" dirty="0"/>
              <a:t>: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B050"/>
                </a:solidFill>
              </a:rPr>
              <a:t>Depletion type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B050"/>
                </a:solidFill>
              </a:rPr>
              <a:t>Enhancement type</a:t>
            </a:r>
          </a:p>
          <a:p>
            <a:pPr marL="400050" lvl="1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2800" dirty="0">
              <a:solidFill>
                <a:srgbClr val="00B050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rgbClr val="FF0000"/>
                </a:solidFill>
              </a:rPr>
              <a:t>Both of the above types have two sub-types: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N-channel or simply n-type (also called </a:t>
            </a:r>
            <a:r>
              <a:rPr lang="en-US" dirty="0">
                <a:solidFill>
                  <a:srgbClr val="00B0F0"/>
                </a:solidFill>
              </a:rPr>
              <a:t>NMOS</a:t>
            </a:r>
            <a:r>
              <a:rPr lang="en-US" dirty="0"/>
              <a:t> in short)</a:t>
            </a:r>
          </a:p>
          <a:p>
            <a:pPr marL="914400" lvl="1" indent="-51435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/>
              <a:t>P-channel or simply p-type (also called </a:t>
            </a:r>
            <a:r>
              <a:rPr lang="en-US" dirty="0">
                <a:solidFill>
                  <a:srgbClr val="00B0F0"/>
                </a:solidFill>
              </a:rPr>
              <a:t>PMOS</a:t>
            </a:r>
            <a:r>
              <a:rPr lang="en-US" dirty="0"/>
              <a:t> in short)</a:t>
            </a:r>
          </a:p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0116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6"/>
          <p:cNvSpPr txBox="1">
            <a:spLocks noChangeArrowheads="1"/>
          </p:cNvSpPr>
          <p:nvPr/>
        </p:nvSpPr>
        <p:spPr bwMode="auto">
          <a:xfrm>
            <a:off x="34925" y="3048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JFET Transfer Characteristics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3796" name="Text Box 10"/>
          <p:cNvSpPr txBox="1">
            <a:spLocks noChangeArrowheads="1"/>
          </p:cNvSpPr>
          <p:nvPr/>
        </p:nvSpPr>
        <p:spPr bwMode="auto">
          <a:xfrm>
            <a:off x="838200" y="1195388"/>
            <a:ext cx="7391400" cy="360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  <a:cs typeface="Arial" panose="020B0604020202020204" pitchFamily="34" charset="0"/>
              </a:rPr>
              <a:t>JFET input-to-output transfer characteristics are not as straightforward as they are for a BJT.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cs typeface="Arial" panose="020B0604020202020204" pitchFamily="34" charset="0"/>
              </a:rPr>
              <a:t> BJT:  </a:t>
            </a:r>
            <a:r>
              <a:rPr lang="en-US" altLang="en-US" sz="2000" i="1">
                <a:cs typeface="Arial" panose="020B0604020202020204" pitchFamily="34" charset="0"/>
                <a:sym typeface="Symbol" panose="05050102010706020507" pitchFamily="18" charset="2"/>
              </a:rPr>
              <a:t></a:t>
            </a:r>
            <a:r>
              <a:rPr lang="en-US" altLang="en-US" sz="2000">
                <a:cs typeface="Arial" panose="020B0604020202020204" pitchFamily="34" charset="0"/>
              </a:rPr>
              <a:t> indicates the relationship between </a:t>
            </a:r>
            <a:r>
              <a:rPr lang="en-US" altLang="en-US" sz="2000" i="1">
                <a:cs typeface="Arial" panose="020B0604020202020204" pitchFamily="34" charset="0"/>
              </a:rPr>
              <a:t>I</a:t>
            </a:r>
            <a:r>
              <a:rPr lang="en-US" altLang="en-US" sz="2000" i="1" baseline="-25000">
                <a:cs typeface="Arial" panose="020B0604020202020204" pitchFamily="34" charset="0"/>
              </a:rPr>
              <a:t>B</a:t>
            </a:r>
            <a:r>
              <a:rPr lang="en-US" altLang="en-US" sz="2000">
                <a:cs typeface="Arial" panose="020B0604020202020204" pitchFamily="34" charset="0"/>
              </a:rPr>
              <a:t> (input) and </a:t>
            </a:r>
            <a:r>
              <a:rPr lang="en-US" altLang="en-US" sz="2000" i="1">
                <a:cs typeface="Arial" panose="020B0604020202020204" pitchFamily="34" charset="0"/>
              </a:rPr>
              <a:t>I</a:t>
            </a:r>
            <a:r>
              <a:rPr lang="en-US" altLang="en-US" sz="2000" i="1" baseline="-25000">
                <a:cs typeface="Arial" panose="020B0604020202020204" pitchFamily="34" charset="0"/>
              </a:rPr>
              <a:t>C</a:t>
            </a:r>
            <a:r>
              <a:rPr lang="en-US" altLang="en-US" sz="2000">
                <a:cs typeface="Arial" panose="020B0604020202020204" pitchFamily="34" charset="0"/>
              </a:rPr>
              <a:t> (output).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en-US" sz="2000">
                <a:cs typeface="Arial" panose="020B0604020202020204" pitchFamily="34" charset="0"/>
              </a:rPr>
              <a:t> JFET: The relationship of </a:t>
            </a:r>
            <a:r>
              <a:rPr lang="en-US" altLang="en-US" sz="2000" i="1"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cs typeface="Arial" panose="020B0604020202020204" pitchFamily="34" charset="0"/>
              </a:rPr>
              <a:t>GS</a:t>
            </a:r>
            <a:r>
              <a:rPr lang="en-US" altLang="en-US" sz="2000">
                <a:cs typeface="Arial" panose="020B0604020202020204" pitchFamily="34" charset="0"/>
              </a:rPr>
              <a:t> (input) and </a:t>
            </a:r>
            <a:r>
              <a:rPr lang="en-US" altLang="en-US" sz="2000" i="1">
                <a:cs typeface="Arial" panose="020B0604020202020204" pitchFamily="34" charset="0"/>
              </a:rPr>
              <a:t>I</a:t>
            </a:r>
            <a:r>
              <a:rPr lang="en-US" altLang="en-US" sz="2000" i="1" baseline="-25000">
                <a:cs typeface="Arial" panose="020B0604020202020204" pitchFamily="34" charset="0"/>
              </a:rPr>
              <a:t>D</a:t>
            </a:r>
            <a:r>
              <a:rPr lang="en-US" altLang="en-US" sz="2000" i="1">
                <a:cs typeface="Arial" panose="020B0604020202020204" pitchFamily="34" charset="0"/>
              </a:rPr>
              <a:t> </a:t>
            </a:r>
            <a:r>
              <a:rPr lang="en-US" altLang="en-US" sz="2000">
                <a:cs typeface="Arial" panose="020B0604020202020204" pitchFamily="34" charset="0"/>
              </a:rPr>
              <a:t>(output) is a little more complicated:</a:t>
            </a: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819400"/>
            <a:ext cx="3160713" cy="123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450" y="4797425"/>
            <a:ext cx="3732213" cy="146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5410200"/>
            <a:ext cx="24384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3" name="Freeform 63"/>
          <p:cNvSpPr>
            <a:spLocks/>
          </p:cNvSpPr>
          <p:nvPr/>
        </p:nvSpPr>
        <p:spPr bwMode="auto">
          <a:xfrm>
            <a:off x="2471738" y="1497013"/>
            <a:ext cx="4090987" cy="4308475"/>
          </a:xfrm>
          <a:custGeom>
            <a:avLst/>
            <a:gdLst>
              <a:gd name="T0" fmla="*/ 0 w 2577"/>
              <a:gd name="T1" fmla="*/ 2147483646 h 2714"/>
              <a:gd name="T2" fmla="*/ 2147483646 w 2577"/>
              <a:gd name="T3" fmla="*/ 2147483646 h 2714"/>
              <a:gd name="T4" fmla="*/ 2147483646 w 2577"/>
              <a:gd name="T5" fmla="*/ 2147483646 h 2714"/>
              <a:gd name="T6" fmla="*/ 2147483646 w 2577"/>
              <a:gd name="T7" fmla="*/ 2147483646 h 2714"/>
              <a:gd name="T8" fmla="*/ 2147483646 w 2577"/>
              <a:gd name="T9" fmla="*/ 0 h 27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577" h="2714">
                <a:moveTo>
                  <a:pt x="0" y="2714"/>
                </a:moveTo>
                <a:cubicBezTo>
                  <a:pt x="109" y="2689"/>
                  <a:pt x="431" y="2675"/>
                  <a:pt x="651" y="2562"/>
                </a:cubicBezTo>
                <a:cubicBezTo>
                  <a:pt x="871" y="2449"/>
                  <a:pt x="1107" y="2266"/>
                  <a:pt x="1323" y="2034"/>
                </a:cubicBezTo>
                <a:cubicBezTo>
                  <a:pt x="1539" y="1802"/>
                  <a:pt x="1738" y="1509"/>
                  <a:pt x="1947" y="1170"/>
                </a:cubicBezTo>
                <a:cubicBezTo>
                  <a:pt x="2156" y="831"/>
                  <a:pt x="2446" y="244"/>
                  <a:pt x="2577" y="0"/>
                </a:cubicBezTo>
              </a:path>
            </a:pathLst>
          </a:custGeom>
          <a:noFill/>
          <a:ln w="38100" cmpd="sng">
            <a:solidFill>
              <a:srgbClr val="FF494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67" name="Line 45"/>
          <p:cNvSpPr>
            <a:spLocks noChangeShapeType="1"/>
          </p:cNvSpPr>
          <p:nvPr/>
        </p:nvSpPr>
        <p:spPr bwMode="auto">
          <a:xfrm>
            <a:off x="1447800" y="5822950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68" name="Line 9"/>
          <p:cNvSpPr>
            <a:spLocks noChangeShapeType="1"/>
          </p:cNvSpPr>
          <p:nvPr/>
        </p:nvSpPr>
        <p:spPr bwMode="auto">
          <a:xfrm>
            <a:off x="1444625" y="2349500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69" name="Line 10"/>
          <p:cNvSpPr>
            <a:spLocks noChangeShapeType="1"/>
          </p:cNvSpPr>
          <p:nvPr/>
        </p:nvSpPr>
        <p:spPr bwMode="auto">
          <a:xfrm>
            <a:off x="1447800" y="2781300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0" name="Line 11"/>
          <p:cNvSpPr>
            <a:spLocks noChangeShapeType="1"/>
          </p:cNvSpPr>
          <p:nvPr/>
        </p:nvSpPr>
        <p:spPr bwMode="auto">
          <a:xfrm>
            <a:off x="1447800" y="3217863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1" name="Line 12"/>
          <p:cNvSpPr>
            <a:spLocks noChangeShapeType="1"/>
          </p:cNvSpPr>
          <p:nvPr/>
        </p:nvSpPr>
        <p:spPr bwMode="auto">
          <a:xfrm>
            <a:off x="1447800" y="3652838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2" name="Line 13"/>
          <p:cNvSpPr>
            <a:spLocks noChangeShapeType="1"/>
          </p:cNvSpPr>
          <p:nvPr/>
        </p:nvSpPr>
        <p:spPr bwMode="auto">
          <a:xfrm>
            <a:off x="1447800" y="4084638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3" name="Line 14"/>
          <p:cNvSpPr>
            <a:spLocks noChangeShapeType="1"/>
          </p:cNvSpPr>
          <p:nvPr/>
        </p:nvSpPr>
        <p:spPr bwMode="auto">
          <a:xfrm>
            <a:off x="1447800" y="4519613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4" name="Line 15"/>
          <p:cNvSpPr>
            <a:spLocks noChangeShapeType="1"/>
          </p:cNvSpPr>
          <p:nvPr/>
        </p:nvSpPr>
        <p:spPr bwMode="auto">
          <a:xfrm>
            <a:off x="1447800" y="4954588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5" name="Line 16"/>
          <p:cNvSpPr>
            <a:spLocks noChangeShapeType="1"/>
          </p:cNvSpPr>
          <p:nvPr/>
        </p:nvSpPr>
        <p:spPr bwMode="auto">
          <a:xfrm>
            <a:off x="1447800" y="5389563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6" name="Line 17"/>
          <p:cNvSpPr>
            <a:spLocks noChangeShapeType="1"/>
          </p:cNvSpPr>
          <p:nvPr/>
        </p:nvSpPr>
        <p:spPr bwMode="auto">
          <a:xfrm>
            <a:off x="1951038" y="1493838"/>
            <a:ext cx="0" cy="434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7" name="Line 18"/>
          <p:cNvSpPr>
            <a:spLocks noChangeShapeType="1"/>
          </p:cNvSpPr>
          <p:nvPr/>
        </p:nvSpPr>
        <p:spPr bwMode="auto">
          <a:xfrm>
            <a:off x="2470150" y="1493838"/>
            <a:ext cx="0" cy="433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8" name="Line 19"/>
          <p:cNvSpPr>
            <a:spLocks noChangeShapeType="1"/>
          </p:cNvSpPr>
          <p:nvPr/>
        </p:nvSpPr>
        <p:spPr bwMode="auto">
          <a:xfrm>
            <a:off x="2987675" y="1493838"/>
            <a:ext cx="0" cy="434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79" name="Line 20"/>
          <p:cNvSpPr>
            <a:spLocks noChangeShapeType="1"/>
          </p:cNvSpPr>
          <p:nvPr/>
        </p:nvSpPr>
        <p:spPr bwMode="auto">
          <a:xfrm>
            <a:off x="3508375" y="1493838"/>
            <a:ext cx="0" cy="434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0" name="Line 21"/>
          <p:cNvSpPr>
            <a:spLocks noChangeShapeType="1"/>
          </p:cNvSpPr>
          <p:nvPr/>
        </p:nvSpPr>
        <p:spPr bwMode="auto">
          <a:xfrm>
            <a:off x="4037013" y="1493838"/>
            <a:ext cx="0" cy="433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1" name="Line 22"/>
          <p:cNvSpPr>
            <a:spLocks noChangeShapeType="1"/>
          </p:cNvSpPr>
          <p:nvPr/>
        </p:nvSpPr>
        <p:spPr bwMode="auto">
          <a:xfrm>
            <a:off x="4546600" y="1493838"/>
            <a:ext cx="0" cy="433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2" name="Line 23"/>
          <p:cNvSpPr>
            <a:spLocks noChangeShapeType="1"/>
          </p:cNvSpPr>
          <p:nvPr/>
        </p:nvSpPr>
        <p:spPr bwMode="auto">
          <a:xfrm>
            <a:off x="5073650" y="1493838"/>
            <a:ext cx="0" cy="4349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3" name="Line 24"/>
          <p:cNvSpPr>
            <a:spLocks noChangeShapeType="1"/>
          </p:cNvSpPr>
          <p:nvPr/>
        </p:nvSpPr>
        <p:spPr bwMode="auto">
          <a:xfrm>
            <a:off x="5576888" y="1493838"/>
            <a:ext cx="0" cy="433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4" name="Line 25"/>
          <p:cNvSpPr>
            <a:spLocks noChangeShapeType="1"/>
          </p:cNvSpPr>
          <p:nvPr/>
        </p:nvSpPr>
        <p:spPr bwMode="auto">
          <a:xfrm>
            <a:off x="6081713" y="1493838"/>
            <a:ext cx="0" cy="4338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5" name="Line 26"/>
          <p:cNvSpPr>
            <a:spLocks noChangeShapeType="1"/>
          </p:cNvSpPr>
          <p:nvPr/>
        </p:nvSpPr>
        <p:spPr bwMode="auto">
          <a:xfrm>
            <a:off x="6569075" y="1493838"/>
            <a:ext cx="0" cy="432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6" name="Line 38"/>
          <p:cNvSpPr>
            <a:spLocks noChangeShapeType="1"/>
          </p:cNvSpPr>
          <p:nvPr/>
        </p:nvSpPr>
        <p:spPr bwMode="auto">
          <a:xfrm>
            <a:off x="1444625" y="1493838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7" name="Line 39"/>
          <p:cNvSpPr>
            <a:spLocks noChangeShapeType="1"/>
          </p:cNvSpPr>
          <p:nvPr/>
        </p:nvSpPr>
        <p:spPr bwMode="auto">
          <a:xfrm>
            <a:off x="1447800" y="1925638"/>
            <a:ext cx="513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8" name="Line 46"/>
          <p:cNvSpPr>
            <a:spLocks noChangeShapeType="1"/>
          </p:cNvSpPr>
          <p:nvPr/>
        </p:nvSpPr>
        <p:spPr bwMode="auto">
          <a:xfrm>
            <a:off x="1439863" y="1493838"/>
            <a:ext cx="0" cy="432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689" name="Text Box 49"/>
          <p:cNvSpPr txBox="1">
            <a:spLocks noChangeArrowheads="1"/>
          </p:cNvSpPr>
          <p:nvPr/>
        </p:nvSpPr>
        <p:spPr bwMode="auto">
          <a:xfrm>
            <a:off x="6618288" y="55610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3333CC"/>
                </a:solidFill>
              </a:rPr>
              <a:t>0</a:t>
            </a:r>
          </a:p>
        </p:txBody>
      </p:sp>
      <p:sp>
        <p:nvSpPr>
          <p:cNvPr id="113690" name="Text Box 50"/>
          <p:cNvSpPr txBox="1">
            <a:spLocks noChangeArrowheads="1"/>
          </p:cNvSpPr>
          <p:nvPr/>
        </p:nvSpPr>
        <p:spPr bwMode="auto">
          <a:xfrm>
            <a:off x="6632575" y="46974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3333CC"/>
                </a:solidFill>
              </a:rPr>
              <a:t>2</a:t>
            </a:r>
          </a:p>
        </p:txBody>
      </p:sp>
      <p:sp>
        <p:nvSpPr>
          <p:cNvPr id="113691" name="Text Box 51"/>
          <p:cNvSpPr txBox="1">
            <a:spLocks noChangeArrowheads="1"/>
          </p:cNvSpPr>
          <p:nvPr/>
        </p:nvSpPr>
        <p:spPr bwMode="auto">
          <a:xfrm>
            <a:off x="6648450" y="3813175"/>
            <a:ext cx="361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3333CC"/>
                </a:solidFill>
              </a:rPr>
              <a:t>4</a:t>
            </a:r>
          </a:p>
        </p:txBody>
      </p:sp>
      <p:sp>
        <p:nvSpPr>
          <p:cNvPr id="113692" name="Text Box 52"/>
          <p:cNvSpPr txBox="1">
            <a:spLocks noChangeArrowheads="1"/>
          </p:cNvSpPr>
          <p:nvPr/>
        </p:nvSpPr>
        <p:spPr bwMode="auto">
          <a:xfrm>
            <a:off x="6613525" y="29575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3333CC"/>
                </a:solidFill>
              </a:rPr>
              <a:t>6</a:t>
            </a:r>
          </a:p>
        </p:txBody>
      </p:sp>
      <p:sp>
        <p:nvSpPr>
          <p:cNvPr id="113693" name="Text Box 53"/>
          <p:cNvSpPr txBox="1">
            <a:spLocks noChangeArrowheads="1"/>
          </p:cNvSpPr>
          <p:nvPr/>
        </p:nvSpPr>
        <p:spPr bwMode="auto">
          <a:xfrm>
            <a:off x="6632575" y="2106613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3333CC"/>
                </a:solidFill>
              </a:rPr>
              <a:t>8</a:t>
            </a:r>
          </a:p>
        </p:txBody>
      </p:sp>
      <p:sp>
        <p:nvSpPr>
          <p:cNvPr id="113694" name="Text Box 54"/>
          <p:cNvSpPr txBox="1">
            <a:spLocks noChangeArrowheads="1"/>
          </p:cNvSpPr>
          <p:nvPr/>
        </p:nvSpPr>
        <p:spPr bwMode="auto">
          <a:xfrm>
            <a:off x="6511925" y="1236663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3333CC"/>
                </a:solidFill>
              </a:rPr>
              <a:t>10</a:t>
            </a:r>
          </a:p>
        </p:txBody>
      </p:sp>
      <p:sp>
        <p:nvSpPr>
          <p:cNvPr id="113695" name="Text Box 55"/>
          <p:cNvSpPr txBox="1">
            <a:spLocks noChangeArrowheads="1"/>
          </p:cNvSpPr>
          <p:nvPr/>
        </p:nvSpPr>
        <p:spPr bwMode="auto">
          <a:xfrm>
            <a:off x="2235200" y="5805488"/>
            <a:ext cx="481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3333CC"/>
                </a:solidFill>
              </a:rPr>
              <a:t>-4</a:t>
            </a:r>
          </a:p>
        </p:txBody>
      </p:sp>
      <p:sp>
        <p:nvSpPr>
          <p:cNvPr id="113696" name="Text Box 56"/>
          <p:cNvSpPr txBox="1">
            <a:spLocks noChangeArrowheads="1"/>
          </p:cNvSpPr>
          <p:nvPr/>
        </p:nvSpPr>
        <p:spPr bwMode="auto">
          <a:xfrm>
            <a:off x="3257550" y="5789613"/>
            <a:ext cx="481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3333CC"/>
                </a:solidFill>
              </a:rPr>
              <a:t>-3</a:t>
            </a:r>
          </a:p>
        </p:txBody>
      </p:sp>
      <p:sp>
        <p:nvSpPr>
          <p:cNvPr id="113697" name="Text Box 57"/>
          <p:cNvSpPr txBox="1">
            <a:spLocks noChangeArrowheads="1"/>
          </p:cNvSpPr>
          <p:nvPr/>
        </p:nvSpPr>
        <p:spPr bwMode="auto">
          <a:xfrm>
            <a:off x="4295775" y="5786438"/>
            <a:ext cx="481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3333CC"/>
                </a:solidFill>
              </a:rPr>
              <a:t>-2</a:t>
            </a:r>
          </a:p>
        </p:txBody>
      </p:sp>
      <p:sp>
        <p:nvSpPr>
          <p:cNvPr id="113698" name="Text Box 58"/>
          <p:cNvSpPr txBox="1">
            <a:spLocks noChangeArrowheads="1"/>
          </p:cNvSpPr>
          <p:nvPr/>
        </p:nvSpPr>
        <p:spPr bwMode="auto">
          <a:xfrm>
            <a:off x="5343525" y="5786438"/>
            <a:ext cx="481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3333CC"/>
                </a:solidFill>
              </a:rPr>
              <a:t>-1</a:t>
            </a:r>
          </a:p>
        </p:txBody>
      </p:sp>
      <p:sp>
        <p:nvSpPr>
          <p:cNvPr id="10299" name="Oval 59"/>
          <p:cNvSpPr>
            <a:spLocks noChangeArrowheads="1"/>
          </p:cNvSpPr>
          <p:nvPr/>
        </p:nvSpPr>
        <p:spPr bwMode="auto">
          <a:xfrm>
            <a:off x="5546725" y="3284538"/>
            <a:ext cx="76200" cy="76200"/>
          </a:xfrm>
          <a:prstGeom prst="ellipse">
            <a:avLst/>
          </a:prstGeom>
          <a:solidFill>
            <a:srgbClr val="FF494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10301" name="Oval 61"/>
          <p:cNvSpPr>
            <a:spLocks noChangeArrowheads="1"/>
          </p:cNvSpPr>
          <p:nvPr/>
        </p:nvSpPr>
        <p:spPr bwMode="auto">
          <a:xfrm>
            <a:off x="3470275" y="5526088"/>
            <a:ext cx="76200" cy="76200"/>
          </a:xfrm>
          <a:prstGeom prst="ellipse">
            <a:avLst/>
          </a:prstGeom>
          <a:solidFill>
            <a:srgbClr val="FF494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10302" name="Oval 62"/>
          <p:cNvSpPr>
            <a:spLocks noChangeArrowheads="1"/>
          </p:cNvSpPr>
          <p:nvPr/>
        </p:nvSpPr>
        <p:spPr bwMode="auto">
          <a:xfrm>
            <a:off x="4511675" y="4716463"/>
            <a:ext cx="76200" cy="76200"/>
          </a:xfrm>
          <a:prstGeom prst="ellipse">
            <a:avLst/>
          </a:prstGeom>
          <a:solidFill>
            <a:srgbClr val="FF494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1">
              <a:solidFill>
                <a:srgbClr val="000000"/>
              </a:solidFill>
            </a:endParaRPr>
          </a:p>
        </p:txBody>
      </p:sp>
      <p:sp>
        <p:nvSpPr>
          <p:cNvPr id="113702" name="Text Box 64"/>
          <p:cNvSpPr txBox="1">
            <a:spLocks noChangeArrowheads="1"/>
          </p:cNvSpPr>
          <p:nvPr/>
        </p:nvSpPr>
        <p:spPr bwMode="auto">
          <a:xfrm>
            <a:off x="3108325" y="6249988"/>
            <a:ext cx="1949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3333CC"/>
                </a:solidFill>
              </a:rPr>
              <a:t>V</a:t>
            </a:r>
            <a:r>
              <a:rPr lang="en-US" altLang="en-US" sz="2800" b="1" baseline="-25000">
                <a:solidFill>
                  <a:srgbClr val="3333CC"/>
                </a:solidFill>
              </a:rPr>
              <a:t>GS</a:t>
            </a:r>
            <a:r>
              <a:rPr lang="en-US" altLang="en-US" sz="2800" b="1">
                <a:solidFill>
                  <a:srgbClr val="3333CC"/>
                </a:solidFill>
              </a:rPr>
              <a:t> in volts</a:t>
            </a:r>
          </a:p>
        </p:txBody>
      </p:sp>
      <p:sp>
        <p:nvSpPr>
          <p:cNvPr id="113703" name="Text Box 65"/>
          <p:cNvSpPr txBox="1">
            <a:spLocks noChangeArrowheads="1"/>
          </p:cNvSpPr>
          <p:nvPr/>
        </p:nvSpPr>
        <p:spPr bwMode="auto">
          <a:xfrm>
            <a:off x="6934200" y="3397250"/>
            <a:ext cx="1525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b="1">
                <a:solidFill>
                  <a:srgbClr val="3333CC"/>
                </a:solidFill>
              </a:rPr>
              <a:t>I</a:t>
            </a:r>
            <a:r>
              <a:rPr lang="en-US" altLang="en-US" sz="2800" b="1" baseline="-25000">
                <a:solidFill>
                  <a:srgbClr val="3333CC"/>
                </a:solidFill>
              </a:rPr>
              <a:t>D</a:t>
            </a:r>
            <a:r>
              <a:rPr lang="en-US" altLang="en-US" sz="2800" b="1">
                <a:solidFill>
                  <a:srgbClr val="3333CC"/>
                </a:solidFill>
              </a:rPr>
              <a:t> in mA</a:t>
            </a:r>
          </a:p>
        </p:txBody>
      </p:sp>
      <p:sp>
        <p:nvSpPr>
          <p:cNvPr id="113704" name="Text Box 66"/>
          <p:cNvSpPr txBox="1">
            <a:spLocks noChangeArrowheads="1"/>
          </p:cNvSpPr>
          <p:nvPr/>
        </p:nvSpPr>
        <p:spPr bwMode="auto">
          <a:xfrm>
            <a:off x="1111250" y="152400"/>
            <a:ext cx="5991225" cy="107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494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latin typeface="Arial" panose="020B0604020202020204" pitchFamily="34" charset="0"/>
                <a:cs typeface="Arial" panose="020B0604020202020204" pitchFamily="34" charset="0"/>
              </a:rPr>
              <a:t>JFET Transfer Characteristics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4949"/>
                </a:solidFill>
              </a:rPr>
              <a:t>(Transconductance curve)</a:t>
            </a:r>
          </a:p>
        </p:txBody>
      </p:sp>
      <p:sp>
        <p:nvSpPr>
          <p:cNvPr id="10318" name="AutoShape 78"/>
          <p:cNvSpPr>
            <a:spLocks noChangeArrowheads="1"/>
          </p:cNvSpPr>
          <p:nvPr/>
        </p:nvSpPr>
        <p:spPr bwMode="auto">
          <a:xfrm>
            <a:off x="762000" y="2211388"/>
            <a:ext cx="3733800" cy="15240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 b="1">
              <a:solidFill>
                <a:srgbClr val="000000"/>
              </a:solidFill>
            </a:endParaRPr>
          </a:p>
        </p:txBody>
      </p:sp>
      <p:grpSp>
        <p:nvGrpSpPr>
          <p:cNvPr id="10317" name="Group 77"/>
          <p:cNvGrpSpPr>
            <a:grpSpLocks/>
          </p:cNvGrpSpPr>
          <p:nvPr/>
        </p:nvGrpSpPr>
        <p:grpSpPr bwMode="auto">
          <a:xfrm>
            <a:off x="869950" y="2255838"/>
            <a:ext cx="3502025" cy="1281112"/>
            <a:chOff x="3398" y="3360"/>
            <a:chExt cx="2206" cy="807"/>
          </a:xfrm>
        </p:grpSpPr>
        <p:sp>
          <p:nvSpPr>
            <p:cNvPr id="113707" name="Text Box 67"/>
            <p:cNvSpPr txBox="1">
              <a:spLocks noChangeArrowheads="1"/>
            </p:cNvSpPr>
            <p:nvPr/>
          </p:nvSpPr>
          <p:spPr bwMode="auto">
            <a:xfrm>
              <a:off x="3398" y="3690"/>
              <a:ext cx="92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800" b="1">
                  <a:solidFill>
                    <a:srgbClr val="FF4949"/>
                  </a:solidFill>
                </a:rPr>
                <a:t>I</a:t>
              </a:r>
              <a:r>
                <a:rPr lang="en-US" altLang="en-US" sz="2800" b="1" baseline="-25000">
                  <a:solidFill>
                    <a:srgbClr val="FF4949"/>
                  </a:solidFill>
                </a:rPr>
                <a:t>D</a:t>
              </a:r>
              <a:r>
                <a:rPr lang="en-US" altLang="en-US" sz="2800" b="1">
                  <a:solidFill>
                    <a:srgbClr val="FF4949"/>
                  </a:solidFill>
                </a:rPr>
                <a:t> = I</a:t>
              </a:r>
              <a:r>
                <a:rPr lang="en-US" altLang="en-US" sz="2800" b="1" baseline="-25000">
                  <a:solidFill>
                    <a:srgbClr val="FF4949"/>
                  </a:solidFill>
                </a:rPr>
                <a:t>DSS</a:t>
              </a:r>
              <a:endParaRPr lang="en-US" altLang="en-US" sz="2800" b="1">
                <a:solidFill>
                  <a:srgbClr val="FF4949"/>
                </a:solidFill>
              </a:endParaRPr>
            </a:p>
          </p:txBody>
        </p:sp>
        <p:grpSp>
          <p:nvGrpSpPr>
            <p:cNvPr id="113708" name="Group 76"/>
            <p:cNvGrpSpPr>
              <a:grpSpLocks/>
            </p:cNvGrpSpPr>
            <p:nvPr/>
          </p:nvGrpSpPr>
          <p:grpSpPr bwMode="auto">
            <a:xfrm>
              <a:off x="4224" y="3360"/>
              <a:ext cx="1380" cy="807"/>
              <a:chOff x="432" y="3349"/>
              <a:chExt cx="1380" cy="807"/>
            </a:xfrm>
          </p:grpSpPr>
          <p:sp>
            <p:nvSpPr>
              <p:cNvPr id="113709" name="Text Box 73"/>
              <p:cNvSpPr txBox="1">
                <a:spLocks noChangeArrowheads="1"/>
              </p:cNvSpPr>
              <p:nvPr/>
            </p:nvSpPr>
            <p:spPr bwMode="auto">
              <a:xfrm>
                <a:off x="522" y="3686"/>
                <a:ext cx="303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2800" b="1">
                    <a:solidFill>
                      <a:srgbClr val="FF4949"/>
                    </a:solidFill>
                  </a:rPr>
                  <a:t>1-</a:t>
                </a:r>
              </a:p>
            </p:txBody>
          </p:sp>
          <p:grpSp>
            <p:nvGrpSpPr>
              <p:cNvPr id="113710" name="Group 75"/>
              <p:cNvGrpSpPr>
                <a:grpSpLocks/>
              </p:cNvGrpSpPr>
              <p:nvPr/>
            </p:nvGrpSpPr>
            <p:grpSpPr bwMode="auto">
              <a:xfrm>
                <a:off x="432" y="3349"/>
                <a:ext cx="1380" cy="807"/>
                <a:chOff x="432" y="3360"/>
                <a:chExt cx="1380" cy="807"/>
              </a:xfrm>
            </p:grpSpPr>
            <p:sp>
              <p:nvSpPr>
                <p:cNvPr id="113711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958" y="3552"/>
                  <a:ext cx="481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800" b="1">
                      <a:solidFill>
                        <a:srgbClr val="FF4949"/>
                      </a:solidFill>
                    </a:rPr>
                    <a:t>V</a:t>
                  </a:r>
                  <a:r>
                    <a:rPr lang="en-US" altLang="en-US" sz="2800" b="1" baseline="-25000">
                      <a:solidFill>
                        <a:srgbClr val="FF4949"/>
                      </a:solidFill>
                    </a:rPr>
                    <a:t>GS</a:t>
                  </a:r>
                  <a:endParaRPr lang="en-US" altLang="en-US" sz="2800" b="1">
                    <a:solidFill>
                      <a:srgbClr val="FF4949"/>
                    </a:solidFill>
                  </a:endParaRPr>
                </a:p>
              </p:txBody>
            </p:sp>
            <p:sp>
              <p:nvSpPr>
                <p:cNvPr id="113712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806" y="3834"/>
                  <a:ext cx="761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800" b="1">
                      <a:solidFill>
                        <a:srgbClr val="FF4949"/>
                      </a:solidFill>
                    </a:rPr>
                    <a:t>V</a:t>
                  </a:r>
                  <a:r>
                    <a:rPr lang="en-US" altLang="en-US" sz="2800" b="1" baseline="-25000">
                      <a:solidFill>
                        <a:srgbClr val="FF4949"/>
                      </a:solidFill>
                    </a:rPr>
                    <a:t>GS(off)</a:t>
                  </a:r>
                  <a:endParaRPr lang="en-US" altLang="en-US" sz="2800" b="1">
                    <a:solidFill>
                      <a:srgbClr val="FF4949"/>
                    </a:solidFill>
                  </a:endParaRPr>
                </a:p>
              </p:txBody>
            </p:sp>
            <p:sp>
              <p:nvSpPr>
                <p:cNvPr id="113713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432" y="3416"/>
                  <a:ext cx="192" cy="7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7200">
                      <a:solidFill>
                        <a:srgbClr val="FF4949"/>
                      </a:solidFill>
                    </a:rPr>
                    <a:t>(</a:t>
                  </a:r>
                </a:p>
              </p:txBody>
            </p:sp>
            <p:sp>
              <p:nvSpPr>
                <p:cNvPr id="113714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1476" y="3418"/>
                  <a:ext cx="192" cy="74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  <a:buFontTx/>
                    <a:buNone/>
                  </a:pPr>
                  <a:r>
                    <a:rPr lang="en-US" altLang="en-US" sz="7200">
                      <a:solidFill>
                        <a:srgbClr val="FF4949"/>
                      </a:solidFill>
                    </a:rPr>
                    <a:t>)</a:t>
                  </a:r>
                </a:p>
              </p:txBody>
            </p:sp>
            <p:sp>
              <p:nvSpPr>
                <p:cNvPr id="113715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1584" y="3360"/>
                  <a:ext cx="22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2800" b="1">
                      <a:solidFill>
                        <a:srgbClr val="FF4949"/>
                      </a:solidFill>
                    </a:rPr>
                    <a:t>2</a:t>
                  </a:r>
                </a:p>
              </p:txBody>
            </p:sp>
            <p:sp>
              <p:nvSpPr>
                <p:cNvPr id="113716" name="Line 74"/>
                <p:cNvSpPr>
                  <a:spLocks noChangeShapeType="1"/>
                </p:cNvSpPr>
                <p:nvPr/>
              </p:nvSpPr>
              <p:spPr bwMode="auto">
                <a:xfrm>
                  <a:off x="816" y="3888"/>
                  <a:ext cx="768" cy="0"/>
                </a:xfrm>
                <a:prstGeom prst="line">
                  <a:avLst/>
                </a:prstGeom>
                <a:noFill/>
                <a:ln w="38100">
                  <a:solidFill>
                    <a:srgbClr val="FF4949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3" grpId="0" animBg="1"/>
      <p:bldP spid="10299" grpId="0" animBg="1"/>
      <p:bldP spid="10301" grpId="0" animBg="1"/>
      <p:bldP spid="10302" grpId="0" animBg="1"/>
      <p:bldP spid="1031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6"/>
          <p:cNvSpPr txBox="1">
            <a:spLocks noChangeArrowheads="1"/>
          </p:cNvSpPr>
          <p:nvPr/>
        </p:nvSpPr>
        <p:spPr bwMode="auto">
          <a:xfrm>
            <a:off x="7938" y="1524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JFET Transfer Curve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114691" name="Picture 7" descr="fg06_01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1065213"/>
            <a:ext cx="8305800" cy="43259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69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5541963"/>
            <a:ext cx="77565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5042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351838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3298825"/>
            <a:ext cx="2922588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224838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509713"/>
            <a:ext cx="821213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971800"/>
            <a:ext cx="2867025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0070C0"/>
                </a:solidFill>
              </a:rPr>
              <a:t>Complementary MOS or CMOS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89063"/>
            <a:ext cx="8229600" cy="5087937"/>
          </a:xfrm>
        </p:spPr>
        <p:txBody>
          <a:bodyPr/>
          <a:lstStyle/>
          <a:p>
            <a:pPr eaLnBrk="1" hangingPunct="1"/>
            <a:r>
              <a:rPr lang="en-US" altLang="en-US" sz="2800" dirty="0">
                <a:solidFill>
                  <a:srgbClr val="FF0000"/>
                </a:solidFill>
              </a:rPr>
              <a:t>Most widely used </a:t>
            </a:r>
            <a:r>
              <a:rPr lang="en-US" altLang="en-US" sz="2800" dirty="0"/>
              <a:t>of all the IC technologies</a:t>
            </a:r>
          </a:p>
          <a:p>
            <a:pPr lvl="1" eaLnBrk="1" hangingPunct="1"/>
            <a:r>
              <a:rPr lang="en-US" altLang="en-US" sz="2400" dirty="0"/>
              <a:t>Applies to both analog and digital circuits</a:t>
            </a:r>
          </a:p>
          <a:p>
            <a:r>
              <a:rPr lang="en-US" altLang="en-US" sz="2800" dirty="0">
                <a:solidFill>
                  <a:srgbClr val="FF0000"/>
                </a:solidFill>
              </a:rPr>
              <a:t>CMOS is preferred over BJT</a:t>
            </a:r>
            <a:r>
              <a:rPr lang="en-US" altLang="en-US" sz="2800" dirty="0"/>
              <a:t> in digital applications: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Less power.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Higher input impedance.</a:t>
            </a:r>
          </a:p>
          <a:p>
            <a:pPr lvl="1"/>
            <a:r>
              <a:rPr lang="en-US" altLang="en-US" sz="2400" dirty="0">
                <a:solidFill>
                  <a:srgbClr val="FF0000"/>
                </a:solidFill>
              </a:rPr>
              <a:t>Scaling is easier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Text Box 6"/>
          <p:cNvSpPr txBox="1">
            <a:spLocks noChangeArrowheads="1"/>
          </p:cNvSpPr>
          <p:nvPr/>
        </p:nvSpPr>
        <p:spPr bwMode="auto">
          <a:xfrm>
            <a:off x="0" y="144463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Devices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963" name="Rectangle 14"/>
          <p:cNvSpPr>
            <a:spLocks noChangeArrowheads="1"/>
          </p:cNvSpPr>
          <p:nvPr/>
        </p:nvSpPr>
        <p:spPr bwMode="auto">
          <a:xfrm>
            <a:off x="152400" y="898525"/>
            <a:ext cx="8001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CMOS (complementary MOSFET) uses a p-channel and n-channel MOSFET; often on the same substrate.</a:t>
            </a:r>
          </a:p>
        </p:txBody>
      </p:sp>
      <p:pic>
        <p:nvPicPr>
          <p:cNvPr id="168964" name="Picture 4" descr="se05F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981200"/>
            <a:ext cx="7896225" cy="317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61950" y="5410200"/>
            <a:ext cx="82470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kern="0" dirty="0">
                <a:solidFill>
                  <a:srgbClr val="C00000"/>
                </a:solidFill>
              </a:rPr>
              <a:t>Another arrangement is also possible in which an </a:t>
            </a:r>
            <a:r>
              <a:rPr lang="en-US" altLang="en-US" sz="2400" i="1" kern="0" dirty="0">
                <a:solidFill>
                  <a:srgbClr val="C00000"/>
                </a:solidFill>
              </a:rPr>
              <a:t>n</a:t>
            </a:r>
            <a:r>
              <a:rPr lang="en-US" altLang="en-US" sz="2400" kern="0" dirty="0">
                <a:solidFill>
                  <a:srgbClr val="C00000"/>
                </a:solidFill>
              </a:rPr>
              <a:t>-type body is used and the </a:t>
            </a:r>
            <a:r>
              <a:rPr lang="en-US" altLang="en-US" sz="2400" i="1" kern="0" dirty="0">
                <a:solidFill>
                  <a:srgbClr val="C00000"/>
                </a:solidFill>
              </a:rPr>
              <a:t>n </a:t>
            </a:r>
            <a:r>
              <a:rPr lang="en-US" altLang="en-US" sz="2400" kern="0" dirty="0">
                <a:solidFill>
                  <a:srgbClr val="C00000"/>
                </a:solidFill>
              </a:rPr>
              <a:t>device is formed in a </a:t>
            </a:r>
            <a:r>
              <a:rPr lang="en-US" altLang="en-US" sz="2400" i="1" kern="0" dirty="0">
                <a:solidFill>
                  <a:srgbClr val="C00000"/>
                </a:solidFill>
              </a:rPr>
              <a:t>p </a:t>
            </a:r>
            <a:r>
              <a:rPr lang="en-US" altLang="en-US" sz="2400" kern="0" dirty="0">
                <a:solidFill>
                  <a:srgbClr val="C00000"/>
                </a:solidFill>
              </a:rPr>
              <a:t>well</a:t>
            </a:r>
            <a:endParaRPr lang="en-US" altLang="en-US" sz="3200" kern="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71596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/>
              <a:t>Digital Logic Inverters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03288"/>
            <a:ext cx="8229600" cy="1306512"/>
          </a:xfrm>
        </p:spPr>
        <p:txBody>
          <a:bodyPr/>
          <a:lstStyle/>
          <a:p>
            <a:pPr eaLnBrk="1" hangingPunct="1"/>
            <a:r>
              <a:rPr lang="en-US" altLang="en-US"/>
              <a:t>Most </a:t>
            </a:r>
            <a:r>
              <a:rPr lang="en-US" altLang="en-US">
                <a:solidFill>
                  <a:srgbClr val="FF0000"/>
                </a:solidFill>
              </a:rPr>
              <a:t>basic element</a:t>
            </a:r>
            <a:r>
              <a:rPr lang="en-US" altLang="en-US"/>
              <a:t> in design of digital circuits.</a:t>
            </a:r>
          </a:p>
        </p:txBody>
      </p:sp>
      <p:pic>
        <p:nvPicPr>
          <p:cNvPr id="169988" name="Picture 4" descr="se13F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05000"/>
            <a:ext cx="5384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9989" name="Rectangle 5"/>
          <p:cNvSpPr>
            <a:spLocks noChangeArrowheads="1"/>
          </p:cNvSpPr>
          <p:nvPr/>
        </p:nvSpPr>
        <p:spPr bwMode="auto">
          <a:xfrm>
            <a:off x="457200" y="5965825"/>
            <a:ext cx="822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Figure: A logic inverter operating from a dc supply </a:t>
            </a:r>
            <a:r>
              <a:rPr lang="en-US" altLang="en-US" sz="2400" i="1">
                <a:solidFill>
                  <a:srgbClr val="000000"/>
                </a:solidFill>
              </a:rPr>
              <a:t>V</a:t>
            </a:r>
            <a:r>
              <a:rPr lang="en-US" altLang="en-US" sz="2400" i="1" baseline="-20000">
                <a:solidFill>
                  <a:srgbClr val="000000"/>
                </a:solidFill>
              </a:rPr>
              <a:t>DD</a:t>
            </a:r>
            <a:r>
              <a:rPr lang="en-US" altLang="en-US" sz="240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143000"/>
            <a:ext cx="39687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5" name="Title 1"/>
          <p:cNvSpPr txBox="1">
            <a:spLocks/>
          </p:cNvSpPr>
          <p:nvPr/>
        </p:nvSpPr>
        <p:spPr bwMode="auto">
          <a:xfrm>
            <a:off x="457200" y="2746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4400"/>
              <a:t>CMOS Logic Design: CMOS Inverter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19" r="-1344" b="9456"/>
          <a:stretch>
            <a:fillRect/>
          </a:stretch>
        </p:blipFill>
        <p:spPr bwMode="auto">
          <a:xfrm>
            <a:off x="7848600" y="1752600"/>
            <a:ext cx="1219200" cy="233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2" t="3876" r="-848" b="10709"/>
          <a:stretch>
            <a:fillRect/>
          </a:stretch>
        </p:blipFill>
        <p:spPr bwMode="auto">
          <a:xfrm>
            <a:off x="7848600" y="4419600"/>
            <a:ext cx="142557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962400" y="4953000"/>
            <a:ext cx="1903413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Arial" panose="020B0604020202020204" pitchFamily="34" charset="0"/>
              </a:rPr>
              <a:t>Input 1, Output 0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962400" y="5822950"/>
            <a:ext cx="1903413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C00000"/>
                </a:solidFill>
                <a:latin typeface="Arial" panose="020B0604020202020204" pitchFamily="34" charset="0"/>
              </a:rPr>
              <a:t>Input 0, Output 1</a:t>
            </a:r>
          </a:p>
        </p:txBody>
      </p: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3429000" y="4267200"/>
            <a:ext cx="1484313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0"/>
          </p:cNvCxnSpPr>
          <p:nvPr/>
        </p:nvCxnSpPr>
        <p:spPr>
          <a:xfrm flipV="1">
            <a:off x="4913313" y="3897313"/>
            <a:ext cx="2482850" cy="1055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</p:cNvCxnSpPr>
          <p:nvPr/>
        </p:nvCxnSpPr>
        <p:spPr>
          <a:xfrm flipV="1">
            <a:off x="5865813" y="5715000"/>
            <a:ext cx="1449387" cy="293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10" idx="1"/>
          </p:cNvCxnSpPr>
          <p:nvPr/>
        </p:nvCxnSpPr>
        <p:spPr>
          <a:xfrm flipH="1" flipV="1">
            <a:off x="2590800" y="4800600"/>
            <a:ext cx="1371600" cy="120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0975" y="3008313"/>
            <a:ext cx="8782050" cy="966787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FET Biasing</a:t>
            </a:r>
            <a:b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br>
              <a:rPr lang="en-US" altLang="en-US" sz="2800" dirty="0"/>
            </a:b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0975" y="3857625"/>
            <a:ext cx="8782050" cy="561975"/>
          </a:xfrm>
        </p:spPr>
        <p:txBody>
          <a:bodyPr/>
          <a:lstStyle/>
          <a:p>
            <a:r>
              <a:rPr lang="en-US" altLang="en-US" sz="2400"/>
              <a:t>(We will limit our discussion to only E-MOSFET.)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40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Some Facts..</a:t>
            </a:r>
          </a:p>
        </p:txBody>
      </p:sp>
      <p:sp>
        <p:nvSpPr>
          <p:cNvPr id="121958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dirty="0"/>
              <a:t>The </a:t>
            </a:r>
            <a:r>
              <a:rPr lang="en-US" altLang="en-US" sz="3600" dirty="0">
                <a:solidFill>
                  <a:srgbClr val="FF0000"/>
                </a:solidFill>
              </a:rPr>
              <a:t>name</a:t>
            </a:r>
            <a:r>
              <a:rPr lang="en-US" altLang="en-US" sz="3600" dirty="0"/>
              <a:t> MOSFET is derived from its physical structure.</a:t>
            </a:r>
          </a:p>
          <a:p>
            <a:pPr lvl="1" eaLnBrk="1" fontAlgn="auto" hangingPunct="1">
              <a:spcAft>
                <a:spcPts val="0"/>
              </a:spcAft>
              <a:defRPr/>
            </a:pPr>
            <a:r>
              <a:rPr lang="en-US" altLang="en-US" sz="3200" dirty="0"/>
              <a:t>Metal Oxide Semiconductor Field Effect Transistor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dirty="0"/>
              <a:t>However, MOSFET’s gates do not actually use any “metal”, </a:t>
            </a:r>
            <a:r>
              <a:rPr lang="en-US" altLang="en-US" sz="3600" dirty="0" err="1">
                <a:solidFill>
                  <a:srgbClr val="FF0000"/>
                </a:solidFill>
              </a:rPr>
              <a:t>polysilicon</a:t>
            </a:r>
            <a:r>
              <a:rPr lang="en-US" altLang="en-US" sz="3600" dirty="0">
                <a:solidFill>
                  <a:srgbClr val="FF0000"/>
                </a:solidFill>
              </a:rPr>
              <a:t> is used instead.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dirty="0"/>
              <a:t>Another name for MOSFET is insulated gate FET, or </a:t>
            </a:r>
            <a:r>
              <a:rPr lang="en-US" altLang="en-US" sz="3600" dirty="0">
                <a:solidFill>
                  <a:srgbClr val="FF0000"/>
                </a:solidFill>
              </a:rPr>
              <a:t>IGFET.</a:t>
            </a:r>
          </a:p>
        </p:txBody>
      </p:sp>
    </p:spTree>
    <p:extLst>
      <p:ext uri="{BB962C8B-B14F-4D97-AF65-F5344CB8AC3E}">
        <p14:creationId xmlns:p14="http://schemas.microsoft.com/office/powerpoint/2010/main" val="5857935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9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9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19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195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19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19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19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19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9588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ED887-E883-485F-BCAA-D7A5E5EF7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968C7-D712-4181-80F6-D504E2D57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2781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A4173-CD2F-48CB-AB78-2B91FAFC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8FC53-FB14-4470-86BC-57006B690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36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FEC39-88B8-4FAE-8A61-01D672034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1DADA-7D43-4081-89DA-C1EEF7399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436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70D35-3EB0-4799-811C-21D145EA3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4811E-DD4E-42FB-B82E-F09CCC1C2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085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14375"/>
          </a:xfrm>
        </p:spPr>
        <p:txBody>
          <a:bodyPr/>
          <a:lstStyle/>
          <a:p>
            <a:r>
              <a:rPr lang="en-US" altLang="en-US"/>
              <a:t> Mathematical Vs. Graphical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686800" cy="5029200"/>
              </a:xfrm>
            </p:spPr>
            <p:txBody>
              <a:bodyPr/>
              <a:lstStyle/>
              <a:p>
                <a:r>
                  <a:rPr lang="en-US" altLang="en-US" sz="2400" dirty="0"/>
                  <a:t>The relationship between input </a:t>
                </a:r>
                <a:r>
                  <a:rPr lang="en-US" altLang="en-US" sz="2400" i="1" dirty="0"/>
                  <a:t>V</a:t>
                </a:r>
                <a:r>
                  <a:rPr lang="en-US" altLang="en-US" sz="2400" i="1" baseline="-25000" dirty="0"/>
                  <a:t>GS </a:t>
                </a:r>
                <a:r>
                  <a:rPr lang="en-US" altLang="en-US" sz="2400" dirty="0"/>
                  <a:t>and output </a:t>
                </a:r>
                <a:r>
                  <a:rPr lang="en-US" altLang="en-US" sz="2400" i="1" dirty="0"/>
                  <a:t>I</a:t>
                </a:r>
                <a:r>
                  <a:rPr lang="en-US" altLang="en-US" sz="2400" i="1" baseline="-25000" dirty="0"/>
                  <a:t>D </a:t>
                </a:r>
                <a:r>
                  <a:rPr lang="en-US" altLang="en-US" sz="2400" dirty="0"/>
                  <a:t>is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nonlinear</a:t>
                </a:r>
                <a:r>
                  <a:rPr lang="en-US" altLang="en-US" sz="2400" dirty="0"/>
                  <a:t>, which </a:t>
                </a:r>
                <a:r>
                  <a:rPr lang="en-US" altLang="en-US" sz="2100" dirty="0"/>
                  <a:t>complicates the mathematical approach to the dc analysis. </a:t>
                </a:r>
              </a:p>
              <a:p>
                <a:r>
                  <a:rPr lang="en-US" altLang="en-US" sz="2100" dirty="0"/>
                  <a:t>We want to design Amplifier with MOSFET</a:t>
                </a:r>
              </a:p>
              <a:p>
                <a:r>
                  <a:rPr lang="en-US" sz="2400" dirty="0"/>
                  <a:t>MOSFET will be in Saturation Region</a:t>
                </a:r>
              </a:p>
              <a:p>
                <a:r>
                  <a:rPr lang="en-US" sz="2400" dirty="0"/>
                  <a:t>Current is constant in Saturation region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𝑆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r>
                      <a:rPr lang="en-US" sz="2400" i="1">
                        <a:latin typeface="Cambria Math"/>
                      </a:rPr>
                      <m:t>𝑘</m:t>
                    </m:r>
                    <m:r>
                      <a:rPr lang="en-US" sz="2400" i="1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𝐺𝑆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altLang="en-US" sz="2100" dirty="0"/>
              </a:p>
              <a:p>
                <a:r>
                  <a:rPr lang="en-US" altLang="en-US" sz="2400" dirty="0"/>
                  <a:t>A graphical approach is less accurate but quicker</a:t>
                </a:r>
              </a:p>
              <a:p>
                <a:r>
                  <a:rPr lang="en-US" altLang="en-US" sz="2400" dirty="0"/>
                  <a:t>We will use graphical solutions rather than mathematical solutions.</a:t>
                </a:r>
              </a:p>
            </p:txBody>
          </p:sp>
        </mc:Choice>
        <mc:Fallback xmlns="">
          <p:sp>
            <p:nvSpPr>
              <p:cNvPr id="614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686800" cy="5029200"/>
              </a:xfrm>
              <a:blipFill rotWithShape="1">
                <a:blip r:embed="rId2"/>
                <a:stretch>
                  <a:fillRect l="-1053" t="-848" r="-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/>
              <a:t>FET General Relationships for </a:t>
            </a:r>
            <a:br>
              <a:rPr lang="en-US" altLang="en-US"/>
            </a:br>
            <a:r>
              <a:rPr lang="en-US" altLang="en-US"/>
              <a:t>DC Analysis</a:t>
            </a:r>
          </a:p>
        </p:txBody>
      </p:sp>
      <p:pic>
        <p:nvPicPr>
          <p:cNvPr id="7171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41414" y="1784472"/>
            <a:ext cx="2055862" cy="882527"/>
          </a:xfrm>
        </p:spPr>
      </p:pic>
      <p:pic>
        <p:nvPicPr>
          <p:cNvPr id="7172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84472"/>
            <a:ext cx="2011679" cy="95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078162"/>
            <a:ext cx="4289333" cy="110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304800" y="3078163"/>
            <a:ext cx="838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ext Box 6"/>
          <p:cNvSpPr txBox="1">
            <a:spLocks noChangeArrowheads="1"/>
          </p:cNvSpPr>
          <p:nvPr/>
        </p:nvSpPr>
        <p:spPr bwMode="auto">
          <a:xfrm>
            <a:off x="0" y="27305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Plotting The E-MOSFET Transfer Curve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8196" name="Picture 9" descr="fg07_036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38" y="1420813"/>
            <a:ext cx="4017962" cy="33115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1828800"/>
            <a:ext cx="3511550" cy="85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3218657"/>
            <a:ext cx="3203575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3"/>
          <p:cNvSpPr>
            <a:spLocks noChangeArrowheads="1"/>
          </p:cNvSpPr>
          <p:nvPr/>
        </p:nvSpPr>
        <p:spPr bwMode="auto">
          <a:xfrm>
            <a:off x="233363" y="4876800"/>
            <a:ext cx="8677275" cy="144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Once  </a:t>
            </a:r>
            <a:r>
              <a:rPr lang="en-US" altLang="en-US" sz="2200" i="1" dirty="0">
                <a:solidFill>
                  <a:srgbClr val="000000"/>
                </a:solidFill>
              </a:rPr>
              <a:t>k</a:t>
            </a:r>
            <a:r>
              <a:rPr lang="en-US" altLang="en-US" sz="2200" dirty="0">
                <a:solidFill>
                  <a:srgbClr val="000000"/>
                </a:solidFill>
              </a:rPr>
              <a:t> is defined, other levels of </a:t>
            </a:r>
            <a:r>
              <a:rPr lang="en-US" altLang="en-US" sz="2200" i="1" dirty="0">
                <a:solidFill>
                  <a:srgbClr val="000000"/>
                </a:solidFill>
              </a:rPr>
              <a:t>I</a:t>
            </a:r>
            <a:r>
              <a:rPr lang="en-US" altLang="en-US" sz="2200" i="1" baseline="-25000" dirty="0">
                <a:solidFill>
                  <a:srgbClr val="000000"/>
                </a:solidFill>
              </a:rPr>
              <a:t>D</a:t>
            </a:r>
            <a:r>
              <a:rPr lang="en-US" altLang="en-US" sz="2200" dirty="0">
                <a:solidFill>
                  <a:srgbClr val="000000"/>
                </a:solidFill>
              </a:rPr>
              <a:t> can be determined for the chosen values of </a:t>
            </a:r>
            <a:r>
              <a:rPr lang="en-US" altLang="en-US" sz="2200" i="1" dirty="0">
                <a:solidFill>
                  <a:srgbClr val="000000"/>
                </a:solidFill>
              </a:rPr>
              <a:t>V</a:t>
            </a:r>
            <a:r>
              <a:rPr lang="en-US" altLang="en-US" sz="2200" i="1" baseline="-25000" dirty="0">
                <a:solidFill>
                  <a:srgbClr val="000000"/>
                </a:solidFill>
              </a:rPr>
              <a:t>GS</a:t>
            </a:r>
            <a:r>
              <a:rPr lang="en-US" altLang="en-US" sz="2200" dirty="0">
                <a:solidFill>
                  <a:srgbClr val="000000"/>
                </a:solidFill>
              </a:rPr>
              <a:t> </a:t>
            </a:r>
          </a:p>
          <a:p>
            <a:pPr>
              <a:spcBef>
                <a:spcPct val="0"/>
              </a:spcBef>
            </a:pPr>
            <a:r>
              <a:rPr lang="en-US" altLang="en-US" sz="2200" dirty="0">
                <a:solidFill>
                  <a:srgbClr val="000000"/>
                </a:solidFill>
              </a:rPr>
              <a:t>Determining about 3 to 4 points enables drawing the </a:t>
            </a:r>
            <a:r>
              <a:rPr lang="en-US" altLang="en-US" sz="2200" dirty="0">
                <a:solidFill>
                  <a:srgbClr val="FF0000"/>
                </a:solidFill>
              </a:rPr>
              <a:t>device transfer characteristics</a:t>
            </a:r>
            <a:r>
              <a:rPr lang="en-US" altLang="en-US" sz="2200" dirty="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Text Box 6"/>
          <p:cNvSpPr txBox="1">
            <a:spLocks noChangeArrowheads="1"/>
          </p:cNvSpPr>
          <p:nvPr/>
        </p:nvSpPr>
        <p:spPr bwMode="auto">
          <a:xfrm>
            <a:off x="0" y="457200"/>
            <a:ext cx="9144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Voltage-Divider Biasing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8419" name="Text Box 13"/>
          <p:cNvSpPr txBox="1">
            <a:spLocks noChangeArrowheads="1"/>
          </p:cNvSpPr>
          <p:nvPr/>
        </p:nvSpPr>
        <p:spPr bwMode="auto">
          <a:xfrm>
            <a:off x="457200" y="1828800"/>
            <a:ext cx="44196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cs typeface="Arial" panose="020B0604020202020204" pitchFamily="34" charset="0"/>
              </a:rPr>
              <a:t>Plot the line and the transfer curve to find the Q-point using these equations:		</a:t>
            </a:r>
          </a:p>
        </p:txBody>
      </p:sp>
      <p:grpSp>
        <p:nvGrpSpPr>
          <p:cNvPr id="188420" name="Group 14"/>
          <p:cNvGrpSpPr>
            <a:grpSpLocks/>
          </p:cNvGrpSpPr>
          <p:nvPr/>
        </p:nvGrpSpPr>
        <p:grpSpPr bwMode="auto">
          <a:xfrm>
            <a:off x="838200" y="3962400"/>
            <a:ext cx="3124200" cy="1905000"/>
            <a:chOff x="912" y="2400"/>
            <a:chExt cx="1968" cy="1200"/>
          </a:xfrm>
        </p:grpSpPr>
        <p:sp>
          <p:nvSpPr>
            <p:cNvPr id="188422" name="AutoShape 13"/>
            <p:cNvSpPr>
              <a:spLocks noChangeArrowheads="1"/>
            </p:cNvSpPr>
            <p:nvPr/>
          </p:nvSpPr>
          <p:spPr bwMode="auto">
            <a:xfrm>
              <a:off x="912" y="2400"/>
              <a:ext cx="1968" cy="12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88423" name="Group 12"/>
            <p:cNvGrpSpPr>
              <a:grpSpLocks/>
            </p:cNvGrpSpPr>
            <p:nvPr/>
          </p:nvGrpSpPr>
          <p:grpSpPr bwMode="auto">
            <a:xfrm>
              <a:off x="1053" y="2512"/>
              <a:ext cx="1686" cy="976"/>
              <a:chOff x="960" y="2642"/>
              <a:chExt cx="1686" cy="976"/>
            </a:xfrm>
          </p:grpSpPr>
          <p:graphicFrame>
            <p:nvGraphicFramePr>
              <p:cNvPr id="188424" name="Object 14"/>
              <p:cNvGraphicFramePr>
                <a:graphicFrameLocks noChangeAspect="1"/>
              </p:cNvGraphicFramePr>
              <p:nvPr/>
            </p:nvGraphicFramePr>
            <p:xfrm>
              <a:off x="960" y="2642"/>
              <a:ext cx="960" cy="4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" imgW="863225" imgH="431613" progId="Equation.3">
                      <p:embed/>
                    </p:oleObj>
                  </mc:Choice>
                  <mc:Fallback>
                    <p:oleObj name="Equation" r:id="rId2" imgW="863225" imgH="431613" progId="Equation.3">
                      <p:embed/>
                      <p:pic>
                        <p:nvPicPr>
                          <p:cNvPr id="188424" name="Object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2642"/>
                            <a:ext cx="960" cy="47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8425" name="Object 15"/>
              <p:cNvGraphicFramePr>
                <a:graphicFrameLocks noChangeAspect="1"/>
              </p:cNvGraphicFramePr>
              <p:nvPr/>
            </p:nvGraphicFramePr>
            <p:xfrm>
              <a:off x="960" y="3120"/>
              <a:ext cx="1686" cy="49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1549400" imgH="457200" progId="Equation.3">
                      <p:embed/>
                    </p:oleObj>
                  </mc:Choice>
                  <mc:Fallback>
                    <p:oleObj name="Equation" r:id="rId4" imgW="1549400" imgH="457200" progId="Equation.3">
                      <p:embed/>
                      <p:pic>
                        <p:nvPicPr>
                          <p:cNvPr id="188425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60" y="3120"/>
                            <a:ext cx="1686" cy="49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pic>
        <p:nvPicPr>
          <p:cNvPr id="188421" name="Picture 14" descr="fg07_0430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38288"/>
            <a:ext cx="2743200" cy="4229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88425" y="3159878"/>
                <a:ext cx="19174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400" dirty="0"/>
                  <a:t>= 0;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sz="2400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425" y="3159878"/>
                <a:ext cx="1917448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635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Text Box 6"/>
          <p:cNvSpPr txBox="1">
            <a:spLocks noChangeArrowheads="1"/>
          </p:cNvSpPr>
          <p:nvPr/>
        </p:nvSpPr>
        <p:spPr bwMode="auto">
          <a:xfrm>
            <a:off x="0" y="533400"/>
            <a:ext cx="9144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Voltage-Divider Bias Q-Point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(E-MOSFET)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9443" name="Text Box 10"/>
          <p:cNvSpPr txBox="1">
            <a:spLocks noChangeArrowheads="1"/>
          </p:cNvSpPr>
          <p:nvPr/>
        </p:nvSpPr>
        <p:spPr bwMode="auto">
          <a:xfrm>
            <a:off x="457200" y="1600200"/>
            <a:ext cx="47244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6858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70C0"/>
                </a:solidFill>
                <a:cs typeface="Arial" panose="020B0604020202020204" pitchFamily="34" charset="0"/>
              </a:rPr>
              <a:t>Network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: Plot the line using </a:t>
            </a:r>
          </a:p>
          <a:p>
            <a:pPr lvl="2" eaLnBrk="1" hangingPunct="1">
              <a:spcBef>
                <a:spcPct val="30000"/>
              </a:spcBef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1800" i="1" baseline="-25000">
                <a:solidFill>
                  <a:srgbClr val="000000"/>
                </a:solidFill>
                <a:cs typeface="Arial" panose="020B0604020202020204" pitchFamily="34" charset="0"/>
              </a:rPr>
              <a:t>GS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i="1">
                <a:solidFill>
                  <a:srgbClr val="000000"/>
                </a:solidFill>
                <a:cs typeface="Arial" panose="020B0604020202020204" pitchFamily="34" charset="0"/>
              </a:rPr>
              <a:t>= V</a:t>
            </a:r>
            <a:r>
              <a:rPr lang="en-US" altLang="en-US" sz="1800" i="1" baseline="-25000">
                <a:solidFill>
                  <a:srgbClr val="000000"/>
                </a:solidFill>
                <a:cs typeface="Arial" panose="020B0604020202020204" pitchFamily="34" charset="0"/>
              </a:rPr>
              <a:t>G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 ,  </a:t>
            </a:r>
            <a:r>
              <a:rPr lang="en-US" altLang="en-US" sz="1800" i="1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1800" i="1" baseline="-2500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 = 0 A </a:t>
            </a:r>
          </a:p>
          <a:p>
            <a:pPr lvl="2" eaLnBrk="1" hangingPunct="1">
              <a:spcBef>
                <a:spcPct val="30000"/>
              </a:spcBef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1800" i="1" baseline="-2500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 = </a:t>
            </a:r>
            <a:r>
              <a:rPr lang="en-US" altLang="en-US" sz="1800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1800" i="1" baseline="-25000">
                <a:solidFill>
                  <a:srgbClr val="000000"/>
                </a:solidFill>
                <a:cs typeface="Arial" panose="020B0604020202020204" pitchFamily="34" charset="0"/>
              </a:rPr>
              <a:t>G 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/ </a:t>
            </a:r>
            <a:r>
              <a:rPr lang="en-US" altLang="en-US" sz="1800" i="1">
                <a:solidFill>
                  <a:srgbClr val="000000"/>
                </a:solidFill>
                <a:cs typeface="Arial" panose="020B0604020202020204" pitchFamily="34" charset="0"/>
              </a:rPr>
              <a:t>R</a:t>
            </a:r>
            <a:r>
              <a:rPr lang="en-US" altLang="en-US" sz="1800" i="1" baseline="-25000">
                <a:solidFill>
                  <a:srgbClr val="000000"/>
                </a:solidFill>
                <a:cs typeface="Arial" panose="020B0604020202020204" pitchFamily="34" charset="0"/>
              </a:rPr>
              <a:t>S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 , </a:t>
            </a:r>
            <a:r>
              <a:rPr lang="en-US" altLang="en-US" sz="1800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1800" i="1" baseline="-25000">
                <a:solidFill>
                  <a:srgbClr val="000000"/>
                </a:solidFill>
                <a:cs typeface="Arial" panose="020B0604020202020204" pitchFamily="34" charset="0"/>
              </a:rPr>
              <a:t>GS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 = 0 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333399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70C0"/>
                </a:solidFill>
                <a:cs typeface="Arial" panose="020B0604020202020204" pitchFamily="34" charset="0"/>
              </a:rPr>
              <a:t>Device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: Using the following values from the spec sheet, plot the transfer curve:</a:t>
            </a:r>
          </a:p>
          <a:p>
            <a:pPr lvl="2" eaLnBrk="1" hangingPunct="1">
              <a:spcBef>
                <a:spcPct val="30000"/>
              </a:spcBef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1800" i="1" baseline="-25000">
                <a:solidFill>
                  <a:srgbClr val="000000"/>
                </a:solidFill>
                <a:cs typeface="Arial" panose="020B0604020202020204" pitchFamily="34" charset="0"/>
              </a:rPr>
              <a:t>GSTh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, </a:t>
            </a:r>
            <a:r>
              <a:rPr lang="en-US" altLang="en-US" sz="1800" i="1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1800" i="1" baseline="-2500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 = 0 A</a:t>
            </a:r>
          </a:p>
          <a:p>
            <a:pPr lvl="2" eaLnBrk="1" hangingPunct="1">
              <a:spcBef>
                <a:spcPct val="30000"/>
              </a:spcBef>
              <a:buFontTx/>
              <a:buNone/>
            </a:pPr>
            <a:r>
              <a:rPr lang="en-US" altLang="en-US" sz="1800" i="1">
                <a:solidFill>
                  <a:srgbClr val="00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1800" i="1" baseline="-25000">
                <a:solidFill>
                  <a:srgbClr val="000000"/>
                </a:solidFill>
                <a:cs typeface="Arial" panose="020B0604020202020204" pitchFamily="34" charset="0"/>
              </a:rPr>
              <a:t>GS(on)</a:t>
            </a:r>
            <a:r>
              <a:rPr lang="en-US" altLang="en-US" sz="1800">
                <a:solidFill>
                  <a:srgbClr val="000000"/>
                </a:solidFill>
                <a:cs typeface="Arial" panose="020B0604020202020204" pitchFamily="34" charset="0"/>
              </a:rPr>
              <a:t> , </a:t>
            </a:r>
            <a:r>
              <a:rPr lang="en-US" altLang="en-US" sz="1800" i="1">
                <a:solidFill>
                  <a:srgbClr val="00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1800" i="1" baseline="-25000">
                <a:solidFill>
                  <a:srgbClr val="000000"/>
                </a:solidFill>
                <a:cs typeface="Arial" panose="020B0604020202020204" pitchFamily="34" charset="0"/>
              </a:rPr>
              <a:t>D(on)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i="1">
              <a:solidFill>
                <a:srgbClr val="333399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FF00"/>
                </a:solidFill>
                <a:cs typeface="Arial" panose="020B0604020202020204" pitchFamily="34" charset="0"/>
              </a:rPr>
              <a:t>The point where the line and the transfer curve intersect is the </a:t>
            </a:r>
            <a:r>
              <a:rPr lang="en-US" altLang="en-US" sz="2000" i="1">
                <a:solidFill>
                  <a:srgbClr val="FFFF00"/>
                </a:solidFill>
                <a:cs typeface="Arial" panose="020B0604020202020204" pitchFamily="34" charset="0"/>
              </a:rPr>
              <a:t>Q</a:t>
            </a:r>
            <a:r>
              <a:rPr lang="en-US" altLang="en-US" sz="2000">
                <a:solidFill>
                  <a:srgbClr val="FFFF00"/>
                </a:solidFill>
                <a:cs typeface="Arial" panose="020B0604020202020204" pitchFamily="34" charset="0"/>
              </a:rPr>
              <a:t>-point.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FFFF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FF00"/>
                </a:solidFill>
                <a:cs typeface="Arial" panose="020B0604020202020204" pitchFamily="34" charset="0"/>
              </a:rPr>
              <a:t>Using the value of </a:t>
            </a:r>
            <a:r>
              <a:rPr lang="en-US" altLang="en-US" sz="2000" i="1">
                <a:solidFill>
                  <a:srgbClr val="FFFF00"/>
                </a:solidFill>
                <a:cs typeface="Arial" panose="020B0604020202020204" pitchFamily="34" charset="0"/>
              </a:rPr>
              <a:t>I</a:t>
            </a:r>
            <a:r>
              <a:rPr lang="en-US" altLang="en-US" sz="2000" i="1" baseline="-25000">
                <a:solidFill>
                  <a:srgbClr val="FFFF00"/>
                </a:solidFill>
                <a:cs typeface="Arial" panose="020B0604020202020204" pitchFamily="34" charset="0"/>
              </a:rPr>
              <a:t>D</a:t>
            </a:r>
            <a:r>
              <a:rPr lang="en-US" altLang="en-US" sz="2000">
                <a:solidFill>
                  <a:srgbClr val="FFFF00"/>
                </a:solidFill>
                <a:cs typeface="Arial" panose="020B0604020202020204" pitchFamily="34" charset="0"/>
              </a:rPr>
              <a:t> at the </a:t>
            </a:r>
            <a:r>
              <a:rPr lang="en-US" altLang="en-US" sz="2000" i="1">
                <a:solidFill>
                  <a:srgbClr val="FFFF00"/>
                </a:solidFill>
                <a:cs typeface="Arial" panose="020B0604020202020204" pitchFamily="34" charset="0"/>
              </a:rPr>
              <a:t>Q</a:t>
            </a:r>
            <a:r>
              <a:rPr lang="en-US" altLang="en-US" sz="2000">
                <a:solidFill>
                  <a:srgbClr val="FFFF00"/>
                </a:solidFill>
                <a:cs typeface="Arial" panose="020B0604020202020204" pitchFamily="34" charset="0"/>
              </a:rPr>
              <a:t>-point, solve for the other circuit values.</a:t>
            </a:r>
          </a:p>
        </p:txBody>
      </p:sp>
      <p:pic>
        <p:nvPicPr>
          <p:cNvPr id="4" name="Picture 1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75" y="2209800"/>
            <a:ext cx="3794125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6421438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67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838200"/>
            <a:ext cx="359092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6613"/>
            <a:ext cx="7620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28713"/>
            <a:ext cx="7239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524000"/>
            <a:ext cx="34480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11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2462213"/>
            <a:ext cx="47529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2" descr="Screen Clippi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5629275"/>
            <a:ext cx="5715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3" descr="Screen Clippi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927725"/>
            <a:ext cx="39909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4" name="Picture 14" descr="Screen Clippi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38" y="4743450"/>
            <a:ext cx="3173412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15" descr="Screen Clippi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5810250"/>
            <a:ext cx="22193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16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6413500"/>
            <a:ext cx="11715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7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403975"/>
            <a:ext cx="11430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8" descr="Screen Clippi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6451600"/>
            <a:ext cx="208597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Picture 19" descr="Screen Clippi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6480175"/>
            <a:ext cx="733425" cy="18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 ENHANCEMENT-TYPE MOSFET</a:t>
            </a:r>
          </a:p>
        </p:txBody>
      </p:sp>
      <p:sp>
        <p:nvSpPr>
          <p:cNvPr id="140291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b="1">
                <a:cs typeface="Arial" panose="020B0604020202020204" pitchFamily="34" charset="0"/>
              </a:rPr>
              <a:t>E-MOSFET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49125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0"/>
                <a:ext cx="9144000" cy="16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For the NMOS below,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=0.2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𝑚𝐴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=3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Draw the device/characteristics curve and load line of the NMOS. Show the Q-point in the graph.	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667444"/>
              </a:xfrm>
              <a:prstGeom prst="rect">
                <a:avLst/>
              </a:prstGeom>
              <a:blipFill rotWithShape="1">
                <a:blip r:embed="rId2"/>
                <a:stretch>
                  <a:fillRect l="-1000" t="-730" r="-133" b="-3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6" r="35041"/>
          <a:stretch/>
        </p:blipFill>
        <p:spPr>
          <a:xfrm>
            <a:off x="0" y="1728150"/>
            <a:ext cx="4114800" cy="512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267200" y="838200"/>
                <a:ext cx="4876800" cy="60016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Step 0: </a:t>
                </a:r>
                <a:r>
                  <a:rPr lang="en-US" sz="2400" dirty="0"/>
                  <a:t>Give appropriate current directions for the 3 terminals.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Step 1: </a:t>
                </a:r>
                <a:r>
                  <a:rPr lang="en-US" sz="2400" dirty="0"/>
                  <a:t>Drawing Load Line from KVL at Gate-Source.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Step 2: </a:t>
                </a:r>
                <a:r>
                  <a:rPr lang="en-US" sz="2400" dirty="0"/>
                  <a:t>Draw device/ characteristics curve from MOSFET current equation.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Step 3: </a:t>
                </a:r>
                <a:r>
                  <a:rPr lang="en-US" sz="2400" dirty="0">
                    <a:solidFill>
                      <a:schemeClr val="tx1"/>
                    </a:solidFill>
                  </a:rPr>
                  <a:t>Get </a:t>
                </a:r>
                <a14:m>
                  <m:oMath xmlns:m="http://schemas.openxmlformats.org/officeDocument/2006/math">
                    <m:r>
                      <a:rPr lang="en-US" sz="2400" b="0" i="1" dirty="0">
                        <a:solidFill>
                          <a:schemeClr val="tx1"/>
                        </a:solidFill>
                        <a:latin typeface="Cambria Math"/>
                      </a:rPr>
                      <m:t>𝑄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-point from the intercept of Load Line and device/characteristics curve.</a:t>
                </a:r>
              </a:p>
              <a:p>
                <a:endParaRPr lang="en-US" sz="2400" dirty="0">
                  <a:solidFill>
                    <a:srgbClr val="FF0000"/>
                  </a:solidFill>
                </a:endParaRP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Step 4: </a:t>
                </a:r>
                <a:r>
                  <a:rPr lang="en-US" sz="2400" dirty="0">
                    <a:solidFill>
                      <a:schemeClr val="tx1"/>
                    </a:solidFill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from KVL at Drain-Source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838200"/>
                <a:ext cx="4876800" cy="6001643"/>
              </a:xfrm>
              <a:prstGeom prst="rect">
                <a:avLst/>
              </a:prstGeom>
              <a:blipFill rotWithShape="1">
                <a:blip r:embed="rId4"/>
                <a:stretch>
                  <a:fillRect l="-1875" t="-711" b="-1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25409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0" y="0"/>
                <a:ext cx="9144000" cy="16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For the NMOS below,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=0.2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𝑚𝐴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=3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Draw the device/characteristics curve and load line of the NMOS. Show the Q-point in the graph.	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667444"/>
              </a:xfrm>
              <a:prstGeom prst="rect">
                <a:avLst/>
              </a:prstGeom>
              <a:blipFill>
                <a:blip r:embed="rId2"/>
                <a:stretch>
                  <a:fillRect l="-1000" t="-2555" r="-133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6" r="35041"/>
          <a:stretch/>
        </p:blipFill>
        <p:spPr>
          <a:xfrm>
            <a:off x="0" y="1728150"/>
            <a:ext cx="4114800" cy="51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466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0" y="0"/>
                <a:ext cx="9144000" cy="1667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For the NMOS below,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𝑘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=0.2 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𝑚𝐴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/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=3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sz="2400" i="1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Draw the device/characteristics curve and load line of the NMOS. Show the Q-point in the graph.	</a:t>
                </a:r>
              </a:p>
              <a:p>
                <a:r>
                  <a:rPr lang="en-US" sz="2400" dirty="0">
                    <a:solidFill>
                      <a:srgbClr val="FF0000"/>
                    </a:solidFill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𝐺𝑆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𝑄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𝐷𝑆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1667444"/>
              </a:xfrm>
              <a:prstGeom prst="rect">
                <a:avLst/>
              </a:prstGeom>
              <a:blipFill>
                <a:blip r:embed="rId2"/>
                <a:stretch>
                  <a:fillRect l="-1000" t="-2555" r="-133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6" r="35041"/>
          <a:stretch/>
        </p:blipFill>
        <p:spPr>
          <a:xfrm>
            <a:off x="0" y="1728150"/>
            <a:ext cx="4114800" cy="512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631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7556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58936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6004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1662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6" r="35041"/>
          <a:stretch/>
        </p:blipFill>
        <p:spPr>
          <a:xfrm>
            <a:off x="0" y="1728150"/>
            <a:ext cx="4572000" cy="5129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558607" y="5105400"/>
                <a:ext cx="5452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07" y="5105400"/>
                <a:ext cx="545277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577152" y="4450265"/>
            <a:ext cx="392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29000" y="3791027"/>
                <a:ext cx="5853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3791027"/>
                <a:ext cx="585353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572000" y="0"/>
                <a:ext cx="4572000" cy="52011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endParaRPr lang="en-US" sz="2400" b="1" dirty="0">
                  <a:solidFill>
                    <a:srgbClr val="FF0000"/>
                  </a:solidFill>
                </a:endParaRPr>
              </a:p>
              <a:p>
                <a:endParaRPr lang="en-US" sz="2400" b="1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Step 1: Drawing Load Line from KVL at Gate-Source: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𝑮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; 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endParaRPr lang="en-US" sz="24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𝟐𝟎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𝑽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𝑴</m:t>
                      </m:r>
                      <m:r>
                        <a:rPr lang="el-GR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𝑴</m:t>
                      </m:r>
                      <m:r>
                        <a:rPr lang="el-GR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𝑮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r>
                        <a:rPr lang="el-GR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Ω</m:t>
                      </m:r>
                      <m:r>
                        <a:rPr lang="el-GR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𝑽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𝑮𝑺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r>
                        <a:rPr lang="el-GR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Ω</m:t>
                      </m:r>
                      <m:r>
                        <a:rPr lang="el-GR" sz="24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𝟐𝟑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endParaRPr lang="en-US" sz="24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𝑮𝑺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𝟐𝟑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𝒌</m:t>
                          </m:r>
                          <m:r>
                            <a:rPr lang="el-GR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Ω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𝟏𝟏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𝒎𝑨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𝑮𝑺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𝟐𝟑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𝑽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0"/>
                <a:ext cx="4572000" cy="5201104"/>
              </a:xfrm>
              <a:prstGeom prst="rect">
                <a:avLst/>
              </a:prstGeom>
              <a:blipFill rotWithShape="1">
                <a:blip r:embed="rId5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38280" y="5105400"/>
                <a:ext cx="11522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𝑮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80" y="5105400"/>
                <a:ext cx="1152239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723900" y="4955232"/>
            <a:ext cx="381000" cy="0"/>
          </a:xfrm>
          <a:prstGeom prst="straightConnector1">
            <a:avLst/>
          </a:prstGeom>
          <a:ln w="25400">
            <a:solidFill>
              <a:srgbClr val="006DA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75630" y="3591997"/>
            <a:ext cx="0" cy="44046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09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t="5859" r="8060"/>
          <a:stretch/>
        </p:blipFill>
        <p:spPr>
          <a:xfrm>
            <a:off x="0" y="-76200"/>
            <a:ext cx="9067799" cy="4025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3962400"/>
                <a:ext cx="91440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FF0000"/>
                    </a:solidFill>
                  </a:rPr>
                  <a:t>Step 2: Drawing device/characteristics curve from MOSFET current equation: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𝑘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=0.2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𝐺𝑆</m:t>
                              </m:r>
                            </m:sub>
                          </m:s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𝑚𝐴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≤3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0 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𝑚𝐴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𝐺𝑆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=5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𝑉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=0.2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5−</m:t>
                          </m:r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3)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=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.8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𝑚𝐴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𝐺𝑆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8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𝑉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=0.2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8</m:t>
                          </m:r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−3)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 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5 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𝑚𝐴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𝐺𝑆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13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𝑉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𝐷</m:t>
                          </m:r>
                        </m:sub>
                      </m:sSub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=0.2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13</m:t>
                          </m:r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−3)</m:t>
                          </m:r>
                        </m:e>
                        <m:sup>
                          <m:r>
                            <a:rPr lang="en-US" sz="2400" b="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 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0 </m:t>
                      </m:r>
                      <m:r>
                        <a:rPr lang="en-US" sz="2400" b="0" i="1">
                          <a:solidFill>
                            <a:srgbClr val="FF0000"/>
                          </a:solidFill>
                          <a:latin typeface="Cambria Math"/>
                        </a:rPr>
                        <m:t>𝑚𝐴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2400"/>
                <a:ext cx="9144000" cy="2677656"/>
              </a:xfrm>
              <a:prstGeom prst="rect">
                <a:avLst/>
              </a:prstGeom>
              <a:blipFill rotWithShape="1">
                <a:blip r:embed="rId3"/>
                <a:stretch>
                  <a:fillRect l="-1000" t="-1595" b="-2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7542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" t="5859" r="8060"/>
          <a:stretch/>
        </p:blipFill>
        <p:spPr>
          <a:xfrm>
            <a:off x="0" y="-76200"/>
            <a:ext cx="9067799" cy="4025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3962400"/>
                <a:ext cx="9144000" cy="199343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𝑰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</m:sub>
                    </m:sSub>
                    <m:r>
                      <a:rPr lang="en-US" sz="2800" b="1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𝟏𝟏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.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𝟓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𝒎𝑨</m:t>
                    </m:r>
                  </m:oMath>
                </a14:m>
                <a:r>
                  <a:rPr lang="en-US" sz="2700" b="1" dirty="0">
                    <a:solidFill>
                      <a:srgbClr val="FF0000"/>
                    </a:solidFill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𝐺𝑆</m:t>
                        </m:r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≠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𝟐𝟑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𝑽</m:t>
                    </m:r>
                  </m:oMath>
                </a14:m>
                <a:endParaRPr lang="en-US" sz="27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𝑸</m:t>
                              </m:r>
                            </m:sub>
                          </m:sSub>
                        </m:sub>
                      </m:sSub>
                      <m:r>
                        <a:rPr lang="en-US" sz="27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sSub>
                            <m:sSubPr>
                              <m:ctrlP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𝑸</m:t>
                              </m:r>
                            </m:sub>
                          </m:sSub>
                        </m:sub>
                      </m:sSub>
                      <m:r>
                        <a:rPr lang="en-US" sz="27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𝟕</m:t>
                      </m:r>
                      <m:r>
                        <a:rPr lang="en-US" sz="27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𝒎𝑨</m:t>
                      </m:r>
                    </m:oMath>
                  </m:oMathPara>
                </a14:m>
                <a:endParaRPr lang="en-US" sz="27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𝑰</m:t>
                        </m:r>
                      </m:e>
                      <m:sub>
                        <m:sSub>
                          <m:sSubPr>
                            <m:ctrlPr>
                              <a:rPr lang="en-US" sz="27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7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𝑸</m:t>
                            </m:r>
                          </m:sub>
                        </m:sSub>
                      </m:sub>
                    </m:sSub>
                    <m:r>
                      <a:rPr lang="en-US" sz="27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700" b="1" i="1" smtClean="0">
                        <a:solidFill>
                          <a:srgbClr val="FF0000"/>
                        </a:solidFill>
                        <a:latin typeface="Cambria Math"/>
                      </a:rPr>
                      <m:t>𝟎</m:t>
                    </m:r>
                    <m:r>
                      <a:rPr lang="en-US" sz="2700" b="1" i="1" smtClean="0">
                        <a:solidFill>
                          <a:srgbClr val="FF0000"/>
                        </a:solidFill>
                        <a:latin typeface="Cambria Math"/>
                      </a:rPr>
                      <m:t>𝒎𝑨</m:t>
                    </m:r>
                  </m:oMath>
                </a14:m>
                <a:r>
                  <a:rPr lang="en-US" sz="2700" b="1" dirty="0">
                    <a:solidFill>
                      <a:srgbClr val="FF0000"/>
                    </a:solidFill>
                  </a:rPr>
                  <a:t>, Always </a:t>
                </a:r>
                <a:endParaRPr lang="en-US" sz="2700" b="1" i="1" dirty="0">
                  <a:solidFill>
                    <a:srgbClr val="FF0000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sSub>
                            <m:sSubPr>
                              <m:ctrlP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𝑮𝑺</m:t>
                              </m:r>
                            </m:e>
                            <m:sub>
                              <m:r>
                                <a:rPr lang="en-US" sz="27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𝑸</m:t>
                              </m:r>
                            </m:sub>
                          </m:sSub>
                        </m:sub>
                      </m:sSub>
                      <m:r>
                        <a:rPr lang="en-US" sz="27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𝟖</m:t>
                      </m:r>
                      <m:r>
                        <a:rPr lang="en-US" sz="27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7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𝟕𝟓</m:t>
                      </m:r>
                      <m:r>
                        <a:rPr lang="en-US" sz="27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𝑽</m:t>
                      </m:r>
                    </m:oMath>
                  </m:oMathPara>
                </a14:m>
                <a:endParaRPr lang="en-US" sz="27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62400"/>
                <a:ext cx="9144000" cy="1993431"/>
              </a:xfrm>
              <a:prstGeom prst="rect">
                <a:avLst/>
              </a:prstGeom>
              <a:blipFill rotWithShape="1">
                <a:blip r:embed="rId3"/>
                <a:stretch>
                  <a:fillRect t="-152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75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6"/>
          <p:cNvSpPr txBox="1">
            <a:spLocks noChangeArrowheads="1"/>
          </p:cNvSpPr>
          <p:nvPr/>
        </p:nvSpPr>
        <p:spPr bwMode="auto">
          <a:xfrm>
            <a:off x="-11113" y="228600"/>
            <a:ext cx="914400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E-Type MOSFET Construction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7347" name="Text Box 13"/>
          <p:cNvSpPr txBox="1">
            <a:spLocks noChangeArrowheads="1"/>
          </p:cNvSpPr>
          <p:nvPr/>
        </p:nvSpPr>
        <p:spPr bwMode="auto">
          <a:xfrm>
            <a:off x="304800" y="2057400"/>
            <a:ext cx="48466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The </a:t>
            </a:r>
            <a:r>
              <a:rPr lang="en-US" altLang="en-US" sz="2400" b="1" dirty="0">
                <a:solidFill>
                  <a:srgbClr val="333399"/>
                </a:solidFill>
                <a:cs typeface="Arial" panose="020B0604020202020204" pitchFamily="34" charset="0"/>
              </a:rPr>
              <a:t>Gate </a:t>
            </a:r>
            <a:r>
              <a:rPr lang="en-US" altLang="en-US" sz="2000" b="1" dirty="0">
                <a:solidFill>
                  <a:srgbClr val="333399"/>
                </a:solidFill>
                <a:cs typeface="Arial" panose="020B0604020202020204" pitchFamily="34" charset="0"/>
              </a:rPr>
              <a:t>(G)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connects to the </a:t>
            </a: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p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-type substrate via a thin insulating layer of silicon dioxide (SiO</a:t>
            </a:r>
            <a:r>
              <a:rPr lang="en-US" altLang="en-US" sz="2000" baseline="-25000" dirty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solidFill>
                  <a:srgbClr val="FF0000"/>
                </a:solidFill>
                <a:cs typeface="Arial" panose="020B0604020202020204" pitchFamily="34" charset="0"/>
              </a:rPr>
              <a:t>There is no channel!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The </a:t>
            </a: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n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-type material lies on a </a:t>
            </a:r>
            <a:r>
              <a:rPr lang="en-US" altLang="en-US" sz="2000" i="1" dirty="0">
                <a:solidFill>
                  <a:srgbClr val="000000"/>
                </a:solidFill>
                <a:cs typeface="Arial" panose="020B0604020202020204" pitchFamily="34" charset="0"/>
              </a:rPr>
              <a:t>p</a:t>
            </a:r>
            <a:r>
              <a:rPr lang="en-US" alt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-type substrate that may have an additional terminal connection called the </a:t>
            </a:r>
            <a:r>
              <a:rPr lang="en-US" altLang="en-US" sz="2400" b="1" dirty="0">
                <a:solidFill>
                  <a:srgbClr val="333399"/>
                </a:solidFill>
                <a:cs typeface="Arial" panose="020B0604020202020204" pitchFamily="34" charset="0"/>
              </a:rPr>
              <a:t>Substrate </a:t>
            </a:r>
            <a:r>
              <a:rPr lang="en-US" altLang="en-US" sz="2000" b="1" dirty="0">
                <a:solidFill>
                  <a:srgbClr val="333399"/>
                </a:solidFill>
                <a:cs typeface="Arial" panose="020B0604020202020204" pitchFamily="34" charset="0"/>
              </a:rPr>
              <a:t>(SS) </a:t>
            </a:r>
            <a:r>
              <a:rPr lang="en-US" altLang="en-US" sz="2000" b="1" dirty="0">
                <a:cs typeface="Arial" panose="020B0604020202020204" pitchFamily="34" charset="0"/>
              </a:rPr>
              <a:t>or</a:t>
            </a:r>
            <a:r>
              <a:rPr lang="en-US" altLang="en-US" sz="2000" b="1" dirty="0">
                <a:solidFill>
                  <a:srgbClr val="333399"/>
                </a:solidFill>
                <a:cs typeface="Arial" panose="020B0604020202020204" pitchFamily="34" charset="0"/>
              </a:rPr>
              <a:t> Body (B)</a:t>
            </a:r>
          </a:p>
        </p:txBody>
      </p:sp>
      <p:sp>
        <p:nvSpPr>
          <p:cNvPr id="142340" name="Rectangle 1"/>
          <p:cNvSpPr>
            <a:spLocks noChangeArrowheads="1"/>
          </p:cNvSpPr>
          <p:nvPr/>
        </p:nvSpPr>
        <p:spPr bwMode="auto">
          <a:xfrm>
            <a:off x="468313" y="971550"/>
            <a:ext cx="81835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The </a:t>
            </a:r>
            <a:r>
              <a:rPr lang="en-US" altLang="en-US" sz="2400" b="1">
                <a:solidFill>
                  <a:srgbClr val="333399"/>
                </a:solidFill>
                <a:cs typeface="Arial" panose="020B0604020202020204" pitchFamily="34" charset="0"/>
              </a:rPr>
              <a:t>Drain </a:t>
            </a:r>
            <a:r>
              <a:rPr lang="en-US" altLang="en-US" sz="2000" b="1">
                <a:solidFill>
                  <a:srgbClr val="333399"/>
                </a:solidFill>
                <a:cs typeface="Arial" panose="020B0604020202020204" pitchFamily="34" charset="0"/>
              </a:rPr>
              <a:t>(D)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US" altLang="en-US" sz="2400" b="1">
                <a:solidFill>
                  <a:srgbClr val="333399"/>
                </a:solidFill>
                <a:cs typeface="Arial" panose="020B0604020202020204" pitchFamily="34" charset="0"/>
              </a:rPr>
              <a:t>Source </a:t>
            </a:r>
            <a:r>
              <a:rPr lang="en-US" altLang="en-US" sz="2000" b="1">
                <a:solidFill>
                  <a:srgbClr val="333399"/>
                </a:solidFill>
                <a:cs typeface="Arial" panose="020B0604020202020204" pitchFamily="34" charset="0"/>
              </a:rPr>
              <a:t>(S)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connect to the to </a:t>
            </a:r>
            <a:r>
              <a:rPr lang="en-US" altLang="en-US" sz="2000" i="1">
                <a:solidFill>
                  <a:srgbClr val="000000"/>
                </a:solidFill>
                <a:cs typeface="Arial" panose="020B0604020202020204" pitchFamily="34" charset="0"/>
              </a:rPr>
              <a:t>n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-type regions.</a:t>
            </a:r>
          </a:p>
        </p:txBody>
      </p:sp>
      <p:pic>
        <p:nvPicPr>
          <p:cNvPr id="142341" name="Picture 8" descr="fg06_032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0" y="1752600"/>
            <a:ext cx="4191000" cy="44862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76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" r="2703"/>
          <a:stretch/>
        </p:blipFill>
        <p:spPr>
          <a:xfrm>
            <a:off x="1" y="0"/>
            <a:ext cx="3780430" cy="3948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86200" y="4549"/>
                <a:ext cx="5257798" cy="53303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Step 4: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𝑽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𝑺</m:t>
                        </m:r>
                      </m:sub>
                    </m:sSub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from KVL at Drain-Source</a:t>
                </a:r>
              </a:p>
              <a:p>
                <a:endParaRPr lang="en-US" sz="28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𝟒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𝑽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×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𝟒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r>
                        <a:rPr lang="el-GR" sz="28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r>
                        <a:rPr lang="el-GR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Ω</m:t>
                      </m:r>
                      <m:r>
                        <a:rPr lang="el-GR" sz="28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𝑽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endParaRPr lang="en-US" sz="2800" b="1" i="1" dirty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𝑺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𝟔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r>
                        <a:rPr lang="el-GR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Ω</m:t>
                      </m:r>
                      <m:r>
                        <a:rPr lang="el-GR" sz="28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𝟒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endParaRPr lang="en-US" sz="28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800" b="1" dirty="0">
                    <a:solidFill>
                      <a:srgbClr val="FF0000"/>
                    </a:solidFill>
                  </a:rPr>
                  <a:t>We know: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𝑰</m:t>
                        </m:r>
                      </m:e>
                      <m:sub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𝑫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𝑸</m:t>
                            </m:r>
                          </m:sub>
                        </m:sSub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𝑰</m:t>
                        </m:r>
                      </m:e>
                      <m:sub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𝑸</m:t>
                            </m:r>
                          </m:sub>
                        </m:sSub>
                      </m:sub>
                    </m:sSub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𝟕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𝒎𝑨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28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𝑫𝑺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𝟒𝟑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𝟔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r>
                        <a:rPr lang="el-GR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Ω</m:t>
                      </m:r>
                      <m:r>
                        <a:rPr lang="el-GR" sz="2800" b="1" i="1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×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𝟕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𝒎𝑨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𝑽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549"/>
                <a:ext cx="5257798" cy="5330305"/>
              </a:xfrm>
              <a:prstGeom prst="rect">
                <a:avLst/>
              </a:prstGeom>
              <a:blipFill rotWithShape="1">
                <a:blip r:embed="rId3"/>
                <a:stretch>
                  <a:fillRect l="-2436" t="-11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3048000" y="1447800"/>
            <a:ext cx="0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9155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0"/>
                <a:ext cx="91440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FF0000"/>
                    </a:solidFill>
                  </a:rPr>
                  <a:t>Special Case: </a:t>
                </a:r>
                <a:r>
                  <a:rPr lang="en-US" sz="2800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not given.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5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/>
                      </a:rPr>
                      <m:t>𝑉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is given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333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" y="854122"/>
            <a:ext cx="3800901" cy="5394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90800" y="2667000"/>
            <a:ext cx="12192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10001" y="669456"/>
                <a:ext cx="5334000" cy="485620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Given,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𝑰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𝑫</m:t>
                        </m:r>
                      </m:sub>
                    </m:sSub>
                    <m:r>
                      <a:rPr 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𝟑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𝒎𝑨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800" b="1" i="0" dirty="0">
                    <a:solidFill>
                      <a:srgbClr val="FF0000"/>
                    </a:solidFill>
                    <a:latin typeface="+mj-lt"/>
                  </a:rPr>
                  <a:t>at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𝑽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𝑮𝑺</m:t>
                        </m:r>
                      </m:sub>
                    </m:sSub>
                    <m:r>
                      <a:rPr 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/>
                      </a:rPr>
                      <m:t>𝟏𝟎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/>
                      </a:rPr>
                      <m:t>𝑽</m:t>
                    </m:r>
                  </m:oMath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endParaRPr lang="en-US" sz="28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𝑰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𝑫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𝒎𝑨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𝑮𝑺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i="1" dirty="0">
                  <a:solidFill>
                    <a:srgbClr val="FF0000"/>
                  </a:solidFill>
                  <a:latin typeface="Cambria Math"/>
                </a:endParaRPr>
              </a:p>
              <a:p>
                <a:endParaRPr lang="en-US" sz="2800" b="1" i="1" dirty="0">
                  <a:solidFill>
                    <a:srgbClr val="FF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𝒎𝑨</m:t>
                      </m:r>
                      <m:r>
                        <a:rPr lang="en-US" sz="2800" b="1" i="0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𝟏𝟎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𝟓</m:t>
                          </m:r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endParaRPr lang="en-US" sz="28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/>
                        </a:rPr>
                        <m:t>𝒌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𝟑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𝟏𝟎</m:t>
                              </m:r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𝟓</m:t>
                              </m:r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𝟏𝟐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𝒎𝑨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/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𝑽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endParaRPr lang="en-US" sz="2800" b="1" dirty="0">
                  <a:solidFill>
                    <a:srgbClr val="FF0000"/>
                  </a:solidFill>
                </a:endParaRPr>
              </a:p>
              <a:p>
                <a:endParaRPr lang="en-US" sz="2800" b="1" dirty="0">
                  <a:solidFill>
                    <a:srgbClr val="FF0000"/>
                  </a:solidFill>
                </a:endParaRPr>
              </a:p>
              <a:p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1" y="669456"/>
                <a:ext cx="5334000" cy="4856201"/>
              </a:xfrm>
              <a:prstGeom prst="rect">
                <a:avLst/>
              </a:prstGeom>
              <a:blipFill rotWithShape="1">
                <a:blip r:embed="rId4"/>
                <a:stretch>
                  <a:fillRect l="-2286" t="-1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54404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0975" y="3008313"/>
            <a:ext cx="8782050" cy="966787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FET Amplifiers</a:t>
            </a:r>
            <a:b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0975" y="3857625"/>
            <a:ext cx="8782050" cy="561975"/>
          </a:xfrm>
        </p:spPr>
        <p:txBody>
          <a:bodyPr/>
          <a:lstStyle/>
          <a:p>
            <a:pPr eaLnBrk="1" hangingPunct="1"/>
            <a:r>
              <a:rPr lang="en-US" altLang="en-US" sz="2400"/>
              <a:t>(We will limit our discussion to only E-MOSFET.)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38" name="Picture 11" descr="M08_BOYL2264_11_SE_C083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2" t="44818" r="1060" b="670"/>
          <a:stretch>
            <a:fillRect/>
          </a:stretch>
        </p:blipFill>
        <p:spPr bwMode="auto">
          <a:xfrm>
            <a:off x="1600200" y="1295400"/>
            <a:ext cx="6096000" cy="44481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 Box 6"/>
          <p:cNvSpPr txBox="1">
            <a:spLocks noChangeArrowheads="1"/>
          </p:cNvSpPr>
          <p:nvPr/>
        </p:nvSpPr>
        <p:spPr bwMode="auto">
          <a:xfrm>
            <a:off x="0" y="5334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E-Type MOSFET AC Equivalent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94563" name="Text Box 11"/>
          <p:cNvSpPr txBox="1">
            <a:spLocks noChangeArrowheads="1"/>
          </p:cNvSpPr>
          <p:nvPr/>
        </p:nvSpPr>
        <p:spPr bwMode="auto">
          <a:xfrm>
            <a:off x="223838" y="3509963"/>
            <a:ext cx="266700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i="1">
                <a:solidFill>
                  <a:srgbClr val="000000"/>
                </a:solidFill>
                <a:cs typeface="Arial" panose="020B0604020202020204" pitchFamily="34" charset="0"/>
              </a:rPr>
              <a:t>g</a:t>
            </a:r>
            <a:r>
              <a:rPr lang="en-US" altLang="en-US" sz="2200" i="1" baseline="-25000">
                <a:solidFill>
                  <a:srgbClr val="000000"/>
                </a:solidFill>
                <a:cs typeface="Arial" panose="020B0604020202020204" pitchFamily="34" charset="0"/>
              </a:rPr>
              <a:t>m</a:t>
            </a:r>
            <a:r>
              <a:rPr lang="en-US" altLang="en-US" sz="2200">
                <a:solidFill>
                  <a:srgbClr val="000000"/>
                </a:solidFill>
                <a:cs typeface="Arial" panose="020B0604020202020204" pitchFamily="34" charset="0"/>
              </a:rPr>
              <a:t> and </a:t>
            </a:r>
            <a:r>
              <a:rPr lang="en-US" altLang="en-US" sz="2200" i="1">
                <a:solidFill>
                  <a:srgbClr val="000000"/>
                </a:solidFill>
                <a:cs typeface="Arial" panose="020B0604020202020204" pitchFamily="34" charset="0"/>
              </a:rPr>
              <a:t>r</a:t>
            </a:r>
            <a:r>
              <a:rPr lang="en-US" altLang="en-US" sz="2200" i="1" baseline="-25000">
                <a:solidFill>
                  <a:srgbClr val="00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200">
                <a:solidFill>
                  <a:srgbClr val="000000"/>
                </a:solidFill>
                <a:cs typeface="Arial" panose="020B0604020202020204" pitchFamily="34" charset="0"/>
              </a:rPr>
              <a:t> can be found in the specification sheet for the FET.</a:t>
            </a:r>
          </a:p>
        </p:txBody>
      </p:sp>
      <p:pic>
        <p:nvPicPr>
          <p:cNvPr id="194564" name="Picture 7" descr="fg08_036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667000"/>
            <a:ext cx="5576888" cy="31178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4891088" y="1282700"/>
            <a:ext cx="3810000" cy="708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</a:rPr>
              <a:t>An open-circuit between gate and drain–source channel</a:t>
            </a:r>
          </a:p>
        </p:txBody>
      </p:sp>
      <p:cxnSp>
        <p:nvCxnSpPr>
          <p:cNvPr id="6" name="Straight Arrow Connector 5"/>
          <p:cNvCxnSpPr>
            <a:stCxn id="2" idx="2"/>
          </p:cNvCxnSpPr>
          <p:nvPr/>
        </p:nvCxnSpPr>
        <p:spPr>
          <a:xfrm flipH="1">
            <a:off x="6248400" y="1990725"/>
            <a:ext cx="547688" cy="235267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Determining </a:t>
            </a:r>
            <a:r>
              <a:rPr lang="en-US" altLang="en-US" i="1"/>
              <a:t>g</a:t>
            </a:r>
            <a:r>
              <a:rPr lang="en-US" altLang="en-US" i="1" baseline="-25000"/>
              <a:t>m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0" y="1143000"/>
            <a:ext cx="1482725" cy="762000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2171700"/>
            <a:ext cx="2832100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17800"/>
            <a:ext cx="8555038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88" y="4416425"/>
            <a:ext cx="3273425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762000" y="5257800"/>
            <a:ext cx="7772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00"/>
                </a:solidFill>
              </a:rPr>
              <a:t>The constant  k can be determined from a given typical operating point on a specification sheet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ext Box 6"/>
          <p:cNvSpPr txBox="1">
            <a:spLocks noChangeArrowheads="1"/>
          </p:cNvSpPr>
          <p:nvPr/>
        </p:nvSpPr>
        <p:spPr bwMode="auto">
          <a:xfrm>
            <a:off x="0" y="4572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Common-Source Voltage-Divider Bias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37891" name="Text Box 11"/>
          <p:cNvSpPr txBox="1">
            <a:spLocks noChangeArrowheads="1"/>
          </p:cNvSpPr>
          <p:nvPr/>
        </p:nvSpPr>
        <p:spPr bwMode="auto">
          <a:xfrm>
            <a:off x="609600" y="1757363"/>
            <a:ext cx="43053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The input is applied to the gate and the output is taken from the drain.</a:t>
            </a:r>
          </a:p>
        </p:txBody>
      </p:sp>
      <p:sp>
        <p:nvSpPr>
          <p:cNvPr id="37892" name="Text Box 15"/>
          <p:cNvSpPr txBox="1">
            <a:spLocks noChangeArrowheads="1"/>
          </p:cNvSpPr>
          <p:nvPr/>
        </p:nvSpPr>
        <p:spPr bwMode="auto">
          <a:xfrm>
            <a:off x="609600" y="2801938"/>
            <a:ext cx="3886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There is a 180º voltage phase shift between input and output.</a:t>
            </a:r>
          </a:p>
        </p:txBody>
      </p:sp>
      <p:pic>
        <p:nvPicPr>
          <p:cNvPr id="196613" name="Picture 9" descr="fg08_041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76400"/>
            <a:ext cx="3157538" cy="33289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11" descr="fg08_042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5053013" cy="1657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Text Box 6"/>
          <p:cNvSpPr txBox="1">
            <a:spLocks noChangeArrowheads="1"/>
          </p:cNvSpPr>
          <p:nvPr/>
        </p:nvSpPr>
        <p:spPr bwMode="auto">
          <a:xfrm>
            <a:off x="0" y="6858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solidFill>
                  <a:srgbClr val="000000"/>
                </a:solidFill>
                <a:cs typeface="Arial" panose="020B0604020202020204" pitchFamily="34" charset="0"/>
              </a:rPr>
              <a:t>Calculations</a:t>
            </a:r>
            <a:endParaRPr lang="en-US" altLang="en-US" sz="180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grpSp>
        <p:nvGrpSpPr>
          <p:cNvPr id="38915" name="Group 21"/>
          <p:cNvGrpSpPr>
            <a:grpSpLocks/>
          </p:cNvGrpSpPr>
          <p:nvPr/>
        </p:nvGrpSpPr>
        <p:grpSpPr bwMode="auto">
          <a:xfrm>
            <a:off x="1066800" y="2362200"/>
            <a:ext cx="1371600" cy="533400"/>
            <a:chOff x="672" y="1488"/>
            <a:chExt cx="864" cy="336"/>
          </a:xfrm>
        </p:grpSpPr>
        <p:sp>
          <p:nvSpPr>
            <p:cNvPr id="197650" name="AutoShape 18"/>
            <p:cNvSpPr>
              <a:spLocks noChangeArrowheads="1"/>
            </p:cNvSpPr>
            <p:nvPr/>
          </p:nvSpPr>
          <p:spPr bwMode="auto">
            <a:xfrm>
              <a:off x="672" y="1488"/>
              <a:ext cx="864" cy="33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aphicFrame>
          <p:nvGraphicFramePr>
            <p:cNvPr id="197651" name="Object 11"/>
            <p:cNvGraphicFramePr>
              <a:graphicFrameLocks noChangeAspect="1"/>
            </p:cNvGraphicFramePr>
            <p:nvPr/>
          </p:nvGraphicFramePr>
          <p:xfrm>
            <a:off x="771" y="1550"/>
            <a:ext cx="666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672808" imgH="215806" progId="Equation.3">
                    <p:embed/>
                  </p:oleObj>
                </mc:Choice>
                <mc:Fallback>
                  <p:oleObj name="Equation" r:id="rId2" imgW="672808" imgH="215806" progId="Equation.3">
                    <p:embed/>
                    <p:pic>
                      <p:nvPicPr>
                        <p:cNvPr id="197651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1" y="1550"/>
                          <a:ext cx="666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8916" name="Text Box 14"/>
          <p:cNvSpPr txBox="1">
            <a:spLocks noChangeArrowheads="1"/>
          </p:cNvSpPr>
          <p:nvPr/>
        </p:nvSpPr>
        <p:spPr bwMode="auto">
          <a:xfrm>
            <a:off x="609600" y="1828800"/>
            <a:ext cx="2819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b="1">
                <a:solidFill>
                  <a:srgbClr val="333399"/>
                </a:solidFill>
                <a:cs typeface="Arial" panose="020B0604020202020204" pitchFamily="34" charset="0"/>
              </a:rPr>
              <a:t>Input impedance:</a:t>
            </a:r>
          </a:p>
        </p:txBody>
      </p:sp>
      <p:sp>
        <p:nvSpPr>
          <p:cNvPr id="38917" name="Text Box 15"/>
          <p:cNvSpPr txBox="1">
            <a:spLocks noChangeArrowheads="1"/>
          </p:cNvSpPr>
          <p:nvPr/>
        </p:nvSpPr>
        <p:spPr bwMode="auto">
          <a:xfrm>
            <a:off x="609600" y="3048000"/>
            <a:ext cx="304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b="1">
                <a:solidFill>
                  <a:srgbClr val="333399"/>
                </a:solidFill>
                <a:cs typeface="Arial" panose="020B0604020202020204" pitchFamily="34" charset="0"/>
              </a:rPr>
              <a:t>Output impedance:</a:t>
            </a:r>
          </a:p>
        </p:txBody>
      </p:sp>
      <p:grpSp>
        <p:nvGrpSpPr>
          <p:cNvPr id="38918" name="Group 23"/>
          <p:cNvGrpSpPr>
            <a:grpSpLocks/>
          </p:cNvGrpSpPr>
          <p:nvPr/>
        </p:nvGrpSpPr>
        <p:grpSpPr bwMode="auto">
          <a:xfrm>
            <a:off x="1066800" y="3581400"/>
            <a:ext cx="1524000" cy="838200"/>
            <a:chOff x="672" y="2252"/>
            <a:chExt cx="960" cy="528"/>
          </a:xfrm>
        </p:grpSpPr>
        <p:sp>
          <p:nvSpPr>
            <p:cNvPr id="197646" name="AutoShape 19"/>
            <p:cNvSpPr>
              <a:spLocks noChangeArrowheads="1"/>
            </p:cNvSpPr>
            <p:nvPr/>
          </p:nvSpPr>
          <p:spPr bwMode="auto">
            <a:xfrm>
              <a:off x="672" y="2252"/>
              <a:ext cx="960" cy="52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97647" name="Group 22"/>
            <p:cNvGrpSpPr>
              <a:grpSpLocks/>
            </p:cNvGrpSpPr>
            <p:nvPr/>
          </p:nvGrpSpPr>
          <p:grpSpPr bwMode="auto">
            <a:xfrm>
              <a:off x="732" y="2256"/>
              <a:ext cx="841" cy="519"/>
              <a:chOff x="742" y="2247"/>
              <a:chExt cx="841" cy="519"/>
            </a:xfrm>
          </p:grpSpPr>
          <p:graphicFrame>
            <p:nvGraphicFramePr>
              <p:cNvPr id="197648" name="Object 12"/>
              <p:cNvGraphicFramePr>
                <a:graphicFrameLocks noChangeAspect="1"/>
              </p:cNvGraphicFramePr>
              <p:nvPr/>
            </p:nvGraphicFramePr>
            <p:xfrm>
              <a:off x="742" y="2247"/>
              <a:ext cx="771" cy="2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4" imgW="761669" imgH="228501" progId="Equation.3">
                      <p:embed/>
                    </p:oleObj>
                  </mc:Choice>
                  <mc:Fallback>
                    <p:oleObj name="Equation" r:id="rId4" imgW="761669" imgH="228501" progId="Equation.3">
                      <p:embed/>
                      <p:pic>
                        <p:nvPicPr>
                          <p:cNvPr id="197648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42" y="2247"/>
                            <a:ext cx="771" cy="2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7649" name="Object 19"/>
              <p:cNvGraphicFramePr>
                <a:graphicFrameLocks noChangeAspect="1"/>
              </p:cNvGraphicFramePr>
              <p:nvPr/>
            </p:nvGraphicFramePr>
            <p:xfrm>
              <a:off x="769" y="2499"/>
              <a:ext cx="814" cy="26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850531" imgH="279279" progId="Equation.3">
                      <p:embed/>
                    </p:oleObj>
                  </mc:Choice>
                  <mc:Fallback>
                    <p:oleObj name="Equation" r:id="rId6" imgW="850531" imgH="279279" progId="Equation.3">
                      <p:embed/>
                      <p:pic>
                        <p:nvPicPr>
                          <p:cNvPr id="197649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69" y="2499"/>
                            <a:ext cx="814" cy="26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8919" name="Group 25"/>
          <p:cNvGrpSpPr>
            <a:grpSpLocks/>
          </p:cNvGrpSpPr>
          <p:nvPr/>
        </p:nvGrpSpPr>
        <p:grpSpPr bwMode="auto">
          <a:xfrm>
            <a:off x="3657600" y="4724400"/>
            <a:ext cx="4191000" cy="609600"/>
            <a:chOff x="1104" y="3360"/>
            <a:chExt cx="2640" cy="384"/>
          </a:xfrm>
        </p:grpSpPr>
        <p:sp>
          <p:nvSpPr>
            <p:cNvPr id="197642" name="AutoShape 20"/>
            <p:cNvSpPr>
              <a:spLocks noChangeArrowheads="1"/>
            </p:cNvSpPr>
            <p:nvPr/>
          </p:nvSpPr>
          <p:spPr bwMode="auto">
            <a:xfrm>
              <a:off x="1104" y="3360"/>
              <a:ext cx="2640" cy="38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>
                <a:solidFill>
                  <a:srgbClr val="000000"/>
                </a:solidFill>
              </a:endParaRPr>
            </a:p>
          </p:txBody>
        </p:sp>
        <p:grpSp>
          <p:nvGrpSpPr>
            <p:cNvPr id="197643" name="Group 24"/>
            <p:cNvGrpSpPr>
              <a:grpSpLocks/>
            </p:cNvGrpSpPr>
            <p:nvPr/>
          </p:nvGrpSpPr>
          <p:grpSpPr bwMode="auto">
            <a:xfrm>
              <a:off x="1164" y="3420"/>
              <a:ext cx="2520" cy="264"/>
              <a:chOff x="1152" y="3416"/>
              <a:chExt cx="2520" cy="264"/>
            </a:xfrm>
          </p:grpSpPr>
          <p:graphicFrame>
            <p:nvGraphicFramePr>
              <p:cNvPr id="197644" name="Object 21"/>
              <p:cNvGraphicFramePr>
                <a:graphicFrameLocks noChangeAspect="1"/>
              </p:cNvGraphicFramePr>
              <p:nvPr/>
            </p:nvGraphicFramePr>
            <p:xfrm>
              <a:off x="1152" y="3432"/>
              <a:ext cx="1183" cy="23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1155700" imgH="228600" progId="Equation.3">
                      <p:embed/>
                    </p:oleObj>
                  </mc:Choice>
                  <mc:Fallback>
                    <p:oleObj name="Equation" r:id="rId8" imgW="1155700" imgH="228600" progId="Equation.3">
                      <p:embed/>
                      <p:pic>
                        <p:nvPicPr>
                          <p:cNvPr id="197644" name="Object 2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52" y="3432"/>
                            <a:ext cx="1183" cy="23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7645" name="Object 22"/>
              <p:cNvGraphicFramePr>
                <a:graphicFrameLocks noChangeAspect="1"/>
              </p:cNvGraphicFramePr>
              <p:nvPr/>
            </p:nvGraphicFramePr>
            <p:xfrm>
              <a:off x="2496" y="3416"/>
              <a:ext cx="1176" cy="2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1244600" imgH="279400" progId="Equation.3">
                      <p:embed/>
                    </p:oleObj>
                  </mc:Choice>
                  <mc:Fallback>
                    <p:oleObj name="Equation" r:id="rId10" imgW="1244600" imgH="279400" progId="Equation.3">
                      <p:embed/>
                      <p:pic>
                        <p:nvPicPr>
                          <p:cNvPr id="197645" name="Object 2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96" y="3416"/>
                            <a:ext cx="1176" cy="2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8920" name="Text Box 23"/>
          <p:cNvSpPr txBox="1">
            <a:spLocks noChangeArrowheads="1"/>
          </p:cNvSpPr>
          <p:nvPr/>
        </p:nvSpPr>
        <p:spPr bwMode="auto">
          <a:xfrm>
            <a:off x="609600" y="48006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 b="1">
                <a:solidFill>
                  <a:srgbClr val="333399"/>
                </a:solidFill>
                <a:cs typeface="Arial" panose="020B0604020202020204" pitchFamily="34" charset="0"/>
              </a:rPr>
              <a:t>Voltage gain:</a:t>
            </a:r>
          </a:p>
        </p:txBody>
      </p:sp>
      <p:pic>
        <p:nvPicPr>
          <p:cNvPr id="197641" name="Picture 22" descr="fg08_04200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438400"/>
            <a:ext cx="5053013" cy="1657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3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59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73"/>
          <a:stretch/>
        </p:blipFill>
        <p:spPr bwMode="auto">
          <a:xfrm>
            <a:off x="0" y="685800"/>
            <a:ext cx="3605213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85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en-US"/>
              <a:t>Channel formation in the n-channel </a:t>
            </a:r>
            <a:br>
              <a:rPr lang="en-US" altLang="en-US"/>
            </a:br>
            <a:r>
              <a:rPr lang="en-US" altLang="en-US"/>
              <a:t>enhancement-type MOSFET</a:t>
            </a:r>
          </a:p>
        </p:txBody>
      </p:sp>
      <p:pic>
        <p:nvPicPr>
          <p:cNvPr id="145411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14500" y="1371600"/>
            <a:ext cx="5715000" cy="4694238"/>
          </a:xfrm>
        </p:spPr>
      </p:pic>
    </p:spTree>
    <p:extLst>
      <p:ext uri="{BB962C8B-B14F-4D97-AF65-F5344CB8AC3E}">
        <p14:creationId xmlns:p14="http://schemas.microsoft.com/office/powerpoint/2010/main" val="6391337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9021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8953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5613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734425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8659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31825"/>
            <a:ext cx="3605213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5105400"/>
            <a:ext cx="76898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724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 rtlCol="0">
            <a:norm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rgbClr val="FF3399"/>
                </a:solidFill>
              </a:rPr>
              <a:t>Thank You!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rgbClr val="C00000"/>
                </a:solidFill>
              </a:rPr>
              <a:t>It was great having you in the class!</a:t>
            </a:r>
          </a:p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Best of luck!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_template_blue">
  <a:themeElements>
    <a:clrScheme name="ppt_template_blu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template_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template_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blu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blu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blu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blu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blu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ppt_template_blue</Template>
  <TotalTime>5893</TotalTime>
  <Words>3078</Words>
  <Application>Microsoft Office PowerPoint</Application>
  <PresentationFormat>On-screen Show (4:3)</PresentationFormat>
  <Paragraphs>377</Paragraphs>
  <Slides>94</Slides>
  <Notes>6</Notes>
  <HiddenSlides>30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5" baseType="lpstr">
      <vt:lpstr>Arial</vt:lpstr>
      <vt:lpstr>Calibri</vt:lpstr>
      <vt:lpstr>Cambria Math</vt:lpstr>
      <vt:lpstr>Times New Roman</vt:lpstr>
      <vt:lpstr>ppt_template_blue</vt:lpstr>
      <vt:lpstr>Blank Presentation</vt:lpstr>
      <vt:lpstr>1_Blank Presentation</vt:lpstr>
      <vt:lpstr>Office Theme</vt:lpstr>
      <vt:lpstr>1_Office Theme</vt:lpstr>
      <vt:lpstr>4_Office Theme</vt:lpstr>
      <vt:lpstr>Equation</vt:lpstr>
      <vt:lpstr>Field-Effect Transistors</vt:lpstr>
      <vt:lpstr>Basic Difference Between BJT and FET</vt:lpstr>
      <vt:lpstr>PowerPoint Presentation</vt:lpstr>
      <vt:lpstr>PowerPoint Presentation</vt:lpstr>
      <vt:lpstr>MOSFET TYPES</vt:lpstr>
      <vt:lpstr>Some Facts..</vt:lpstr>
      <vt:lpstr> ENHANCEMENT-TYPE MOSFET</vt:lpstr>
      <vt:lpstr>PowerPoint Presentation</vt:lpstr>
      <vt:lpstr>Channel formation in the n-channel  enhancement-type MOSFET</vt:lpstr>
      <vt:lpstr>PowerPoint Presentation</vt:lpstr>
      <vt:lpstr> </vt:lpstr>
      <vt:lpstr>Field-Effect</vt:lpstr>
      <vt:lpstr>PowerPoint Presentation</vt:lpstr>
      <vt:lpstr> </vt:lpstr>
      <vt:lpstr>Change in channel and depletion  region with VDS increasing and  a fixed value of VGS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EMOSFET Current Equation</vt:lpstr>
      <vt:lpstr>EMOSFET Current Problem</vt:lpstr>
      <vt:lpstr>EMOSFET Current Problem</vt:lpstr>
      <vt:lpstr>PowerPoint Presentation</vt:lpstr>
      <vt:lpstr>PowerPoint Presentation</vt:lpstr>
      <vt:lpstr>PowerPoint Presentation</vt:lpstr>
      <vt:lpstr> Basic Operation and Characteristics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JFET Characteristics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PRACTICALLY At Pinch-Off, ID is Not Zero!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JFET Symbols</vt:lpstr>
      <vt:lpstr> JFET Operation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Complementary MOS or CMOS</vt:lpstr>
      <vt:lpstr>PowerPoint Presentation</vt:lpstr>
      <vt:lpstr>Digital Logic Inverters</vt:lpstr>
      <vt:lpstr>PowerPoint Presentation</vt:lpstr>
      <vt:lpstr>FET Biasing  </vt:lpstr>
      <vt:lpstr>PowerPoint Presentation</vt:lpstr>
      <vt:lpstr>PowerPoint Presentation</vt:lpstr>
      <vt:lpstr>PowerPoint Presentation</vt:lpstr>
      <vt:lpstr>PowerPoint Presentation</vt:lpstr>
      <vt:lpstr> Mathematical Vs. Graphical Approach</vt:lpstr>
      <vt:lpstr>FET General Relationships for  DC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FET Amplifiers </vt:lpstr>
      <vt:lpstr>PowerPoint Presentation</vt:lpstr>
      <vt:lpstr>PowerPoint Presentation</vt:lpstr>
      <vt:lpstr>Determining gm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Robert Paynter</dc:creator>
  <cp:lastModifiedBy>Riasat Khan</cp:lastModifiedBy>
  <cp:revision>242</cp:revision>
  <dcterms:created xsi:type="dcterms:W3CDTF">2011-07-14T15:53:54Z</dcterms:created>
  <dcterms:modified xsi:type="dcterms:W3CDTF">2021-09-08T06:51:44Z</dcterms:modified>
</cp:coreProperties>
</file>